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79" r:id="rId11"/>
    <p:sldId id="287" r:id="rId12"/>
    <p:sldId id="288" r:id="rId13"/>
    <p:sldId id="275" r:id="rId14"/>
    <p:sldId id="280" r:id="rId15"/>
    <p:sldId id="266" r:id="rId16"/>
    <p:sldId id="267" r:id="rId17"/>
    <p:sldId id="286" r:id="rId18"/>
    <p:sldId id="276" r:id="rId19"/>
    <p:sldId id="270" r:id="rId20"/>
    <p:sldId id="277" r:id="rId21"/>
    <p:sldId id="268" r:id="rId22"/>
    <p:sldId id="269" r:id="rId23"/>
    <p:sldId id="271" r:id="rId24"/>
    <p:sldId id="273" r:id="rId25"/>
    <p:sldId id="274"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7C2F89-ECD2-4B65-84BF-0B3C9F2E0969}">
          <p14:sldIdLst>
            <p14:sldId id="256"/>
            <p14:sldId id="257"/>
            <p14:sldId id="258"/>
            <p14:sldId id="259"/>
            <p14:sldId id="260"/>
            <p14:sldId id="261"/>
            <p14:sldId id="262"/>
            <p14:sldId id="263"/>
            <p14:sldId id="264"/>
          </p14:sldIdLst>
        </p14:section>
        <p14:section name="Backup_The Diabetes Market" id="{2740AAD8-6082-4E9E-B902-4B66EF65F9F3}">
          <p14:sldIdLst>
            <p14:sldId id="279"/>
            <p14:sldId id="287"/>
            <p14:sldId id="288"/>
            <p14:sldId id="275"/>
            <p14:sldId id="280"/>
          </p14:sldIdLst>
        </p14:section>
        <p14:section name="Backup_Financials and Cost Model" id="{7A20B733-3A1D-4580-B0FD-F2C2E3833433}">
          <p14:sldIdLst>
            <p14:sldId id="266"/>
            <p14:sldId id="267"/>
          </p14:sldIdLst>
        </p14:section>
        <p14:section name="Backup_Competition" id="{885B6C60-8C1E-466C-AB7D-9F65A13E879E}">
          <p14:sldIdLst>
            <p14:sldId id="286"/>
          </p14:sldIdLst>
        </p14:section>
        <p14:section name="Backup_IP Plan" id="{63A2F309-72D4-4E3E-9D46-B65F66D1E7F0}">
          <p14:sldIdLst>
            <p14:sldId id="276"/>
          </p14:sldIdLst>
        </p14:section>
        <p14:section name="Backup_Regulatory Gantt" id="{263D2D0A-F100-44E8-B9A0-F7C51548546A}">
          <p14:sldIdLst>
            <p14:sldId id="270"/>
            <p14:sldId id="277"/>
          </p14:sldIdLst>
        </p14:section>
        <p14:section name="Backup_Regulatoy Detail" id="{03923150-0F83-48FA-BE95-25B1754E5525}">
          <p14:sldIdLst>
            <p14:sldId id="268"/>
            <p14:sldId id="269"/>
            <p14:sldId id="271"/>
            <p14:sldId id="273"/>
            <p14:sldId id="274"/>
          </p14:sldIdLst>
        </p14:section>
        <p14:section name="Backup_Tech Description" id="{D0858081-40EE-45BA-B5C8-0816437E883E}">
          <p14:sldIdLst>
            <p14:sldId id="281"/>
            <p14:sldId id="282"/>
            <p14:sldId id="283"/>
            <p14:sldId id="284"/>
            <p14:sldId id="28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2" autoAdjust="0"/>
    <p:restoredTop sz="94621" autoAdjust="0"/>
  </p:normalViewPr>
  <p:slideViewPr>
    <p:cSldViewPr snapToGrid="0">
      <p:cViewPr>
        <p:scale>
          <a:sx n="75" d="100"/>
          <a:sy n="75" d="100"/>
        </p:scale>
        <p:origin x="-102" y="-702"/>
      </p:cViewPr>
      <p:guideLst>
        <p:guide orient="horz" pos="2160"/>
        <p:guide pos="3840"/>
      </p:guideLst>
    </p:cSldViewPr>
  </p:slideViewPr>
  <p:outlineViewPr>
    <p:cViewPr>
      <p:scale>
        <a:sx n="33" d="100"/>
        <a:sy n="33" d="100"/>
      </p:scale>
      <p:origin x="0" y="3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EEFAF-5902-4E54-A816-8CDE0B4694AF}" type="datetimeFigureOut">
              <a:rPr lang="en-US" smtClean="0"/>
              <a:t>2/23/2022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5EECE-E38B-4383-AB7A-B906B6B671A2}" type="slidenum">
              <a:rPr lang="en-US" smtClean="0"/>
              <a:t>‹#›</a:t>
            </a:fld>
            <a:endParaRPr lang="en-US"/>
          </a:p>
        </p:txBody>
      </p:sp>
    </p:spTree>
    <p:extLst>
      <p:ext uri="{BB962C8B-B14F-4D97-AF65-F5344CB8AC3E}">
        <p14:creationId xmlns:p14="http://schemas.microsoft.com/office/powerpoint/2010/main" val="324558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2E0879F1-B6CE-4054-BC58-4F8D45B751FA}" type="slidenum">
              <a:rPr lang="en-US" smtClean="0"/>
              <a:t>11</a:t>
            </a:fld>
            <a:endParaRPr lang="en-US"/>
          </a:p>
        </p:txBody>
      </p:sp>
    </p:spTree>
    <p:extLst>
      <p:ext uri="{BB962C8B-B14F-4D97-AF65-F5344CB8AC3E}">
        <p14:creationId xmlns:p14="http://schemas.microsoft.com/office/powerpoint/2010/main" val="61021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2E0879F1-B6CE-4054-BC58-4F8D45B751FA}" type="slidenum">
              <a:rPr lang="en-US" smtClean="0"/>
              <a:t>12</a:t>
            </a:fld>
            <a:endParaRPr lang="en-US"/>
          </a:p>
        </p:txBody>
      </p:sp>
    </p:spTree>
    <p:extLst>
      <p:ext uri="{BB962C8B-B14F-4D97-AF65-F5344CB8AC3E}">
        <p14:creationId xmlns:p14="http://schemas.microsoft.com/office/powerpoint/2010/main" val="61021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879F1-B6CE-4054-BC58-4F8D45B751FA}" type="slidenum">
              <a:rPr lang="en-US" smtClean="0"/>
              <a:t>29</a:t>
            </a:fld>
            <a:endParaRPr lang="en-US"/>
          </a:p>
        </p:txBody>
      </p:sp>
    </p:spTree>
    <p:extLst>
      <p:ext uri="{BB962C8B-B14F-4D97-AF65-F5344CB8AC3E}">
        <p14:creationId xmlns:p14="http://schemas.microsoft.com/office/powerpoint/2010/main" val="356671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EE8060-6F99-47BA-81E6-35F32FA076B4}" type="datetime1">
              <a:rPr lang="en-US" smtClean="0"/>
              <a:t>2/23/2022</a:t>
            </a:fld>
            <a:endParaRPr lang="en-US"/>
          </a:p>
        </p:txBody>
      </p:sp>
      <p:sp>
        <p:nvSpPr>
          <p:cNvPr id="5" name="Footer Placeholder 4"/>
          <p:cNvSpPr>
            <a:spLocks noGrp="1"/>
          </p:cNvSpPr>
          <p:nvPr>
            <p:ph type="ftr" sz="quarter" idx="11"/>
          </p:nvPr>
        </p:nvSpPr>
        <p:spPr/>
        <p:txBody>
          <a:bodyPr/>
          <a:lstStyle>
            <a:lvl1pPr>
              <a:defRPr sz="1200" i="0"/>
            </a:lvl1pPr>
          </a:lstStyle>
          <a:p>
            <a:endParaRPr lang="en-US" smtClean="0"/>
          </a:p>
        </p:txBody>
      </p:sp>
      <p:sp>
        <p:nvSpPr>
          <p:cNvPr id="6" name="Slide Number Placeholder 5"/>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33332474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4D0D9-8A3F-4F3B-A7B8-289039348C0F}"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2861108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07B9F-B8A5-46B9-BFE2-339BC9B708EC}"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1439229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5CE688-B67A-4C76-9213-F83B7A0E3FD6}"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6941891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DFB47B-8E02-4B1A-BCFF-86B3F265C368}"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33096414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FCF41-523B-429A-BB53-4EFD3E283B28}"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3665015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6BF677-A642-44A8-A6F6-2DCF52E43482}"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1685480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B9102-1379-4C93-8695-7D20185B31CD}" type="datetime1">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2266366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CEF5-F366-4436-8D6D-3057A8FECE67}" type="datetime1">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33308091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694CD0-9CA1-422F-BCB9-F444F765A0B3}"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31748779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69E1E2-1B55-4AE7-A42E-11125DAB4A15}"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1989-BB76-4ADE-801D-B5C8771C1C7D}" type="slidenum">
              <a:rPr lang="en-US" smtClean="0"/>
              <a:t>‹#›</a:t>
            </a:fld>
            <a:endParaRPr lang="en-US"/>
          </a:p>
        </p:txBody>
      </p:sp>
    </p:spTree>
    <p:extLst>
      <p:ext uri="{BB962C8B-B14F-4D97-AF65-F5344CB8AC3E}">
        <p14:creationId xmlns:p14="http://schemas.microsoft.com/office/powerpoint/2010/main" val="2384753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671E5-FA49-4BA2-B892-76E8FCA96816}" type="datetime1">
              <a:rPr lang="en-US" smtClean="0"/>
              <a:t>2/23/2022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0">
                <a:solidFill>
                  <a:schemeClr val="tx1">
                    <a:tint val="75000"/>
                  </a:schemeClr>
                </a:solidFill>
              </a:defRPr>
            </a:lvl1pPr>
          </a:lstStyle>
          <a:p>
            <a:endParaRPr lang="en-US" smtClean="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1989-BB76-4ADE-801D-B5C8771C1C7D}" type="slidenum">
              <a:rPr lang="en-US" smtClean="0"/>
              <a:t>‹#›</a:t>
            </a:fld>
            <a:endParaRPr lang="en-US"/>
          </a:p>
        </p:txBody>
      </p:sp>
      <p:pic>
        <p:nvPicPr>
          <p:cNvPr id="7" name="Picture 6"/>
          <p:cNvPicPr>
            <a:picLocks noChangeAspect="1"/>
          </p:cNvPicPr>
          <p:nvPr/>
        </p:nvPicPr>
        <p:blipFill>
          <a:blip r:embed="rId13"/>
          <a:srcRect/>
          <a:stretch>
            <a:fillRect/>
          </a:stretch>
        </p:blipFill>
        <p:spPr>
          <a:xfrm>
            <a:off x="140266" y="96539"/>
            <a:ext cx="529159" cy="554815"/>
          </a:xfrm>
          <a:prstGeom prst="rect">
            <a:avLst/>
          </a:prstGeom>
        </p:spPr>
      </p:pic>
    </p:spTree>
    <p:extLst>
      <p:ext uri="{BB962C8B-B14F-4D97-AF65-F5344CB8AC3E}">
        <p14:creationId xmlns:p14="http://schemas.microsoft.com/office/powerpoint/2010/main" val="96331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medical-devices/premarket-submissions-selecting-and-preparing-correct-submission/premarket-notification-510k" TargetMode="External"/><Relationship Id="rId2" Type="http://schemas.openxmlformats.org/officeDocument/2006/relationships/hyperlink" Target="https://www.fda.gov/medical-devices/device-advice-comprehensive-regulatory-assistance/how-study-and-market-your-devi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55099"/>
            <a:ext cx="9144000" cy="1543377"/>
          </a:xfrm>
        </p:spPr>
        <p:txBody>
          <a:bodyPr/>
          <a:lstStyle/>
          <a:p>
            <a:r>
              <a:rPr lang="en-US" smtClean="0"/>
              <a:t>Artemis Biomedical, Inc.</a:t>
            </a:r>
            <a:endParaRPr lang="en-US"/>
          </a:p>
        </p:txBody>
      </p:sp>
      <p:sp>
        <p:nvSpPr>
          <p:cNvPr id="3" name="Subtitle 2"/>
          <p:cNvSpPr>
            <a:spLocks noGrp="1"/>
          </p:cNvSpPr>
          <p:nvPr>
            <p:ph type="subTitle" idx="1"/>
          </p:nvPr>
        </p:nvSpPr>
        <p:spPr>
          <a:xfrm>
            <a:off x="1524000" y="4855200"/>
            <a:ext cx="9144000" cy="463062"/>
          </a:xfrm>
        </p:spPr>
        <p:txBody>
          <a:bodyPr/>
          <a:lstStyle/>
          <a:p>
            <a:r>
              <a:rPr lang="en-US" smtClean="0"/>
              <a:t>Non-invasive Blood Glucometry</a:t>
            </a:r>
            <a:endParaRPr lang="en-US"/>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p>
        </p:txBody>
      </p:sp>
    </p:spTree>
    <p:extLst>
      <p:ext uri="{BB962C8B-B14F-4D97-AF65-F5344CB8AC3E}">
        <p14:creationId xmlns:p14="http://schemas.microsoft.com/office/powerpoint/2010/main" val="434230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Opportunity</a:t>
            </a:r>
            <a:endParaRPr lang="en-US"/>
          </a:p>
        </p:txBody>
      </p:sp>
      <p:sp>
        <p:nvSpPr>
          <p:cNvPr id="3" name="Content Placeholder 2"/>
          <p:cNvSpPr>
            <a:spLocks noGrp="1"/>
          </p:cNvSpPr>
          <p:nvPr>
            <p:ph idx="1"/>
          </p:nvPr>
        </p:nvSpPr>
        <p:spPr>
          <a:xfrm>
            <a:off x="612648" y="1946669"/>
            <a:ext cx="10515600" cy="3683779"/>
          </a:xfrm>
        </p:spPr>
        <p:txBody>
          <a:bodyPr/>
          <a:lstStyle/>
          <a:p>
            <a:pPr algn="just"/>
            <a:r>
              <a:rPr lang="en-US"/>
              <a:t>3</a:t>
            </a:r>
            <a:r>
              <a:rPr lang="en-US" baseline="30000"/>
              <a:t>rd</a:t>
            </a:r>
            <a:r>
              <a:rPr lang="en-US"/>
              <a:t> Leading cause of death </a:t>
            </a:r>
          </a:p>
          <a:p>
            <a:pPr algn="just"/>
            <a:r>
              <a:rPr lang="en-US"/>
              <a:t>1 in 16 People in the world have been diagnosed</a:t>
            </a:r>
          </a:p>
          <a:p>
            <a:pPr algn="just"/>
            <a:r>
              <a:rPr lang="en-US"/>
              <a:t>1 in 10 People in the US have been diagnosed</a:t>
            </a:r>
          </a:p>
          <a:p>
            <a:pPr algn="just"/>
            <a:r>
              <a:rPr lang="en-US"/>
              <a:t>1 in 3 People in the US currently have diabetes or are pre-diabetic</a:t>
            </a:r>
          </a:p>
          <a:p>
            <a:pPr lvl="1" algn="just"/>
            <a:r>
              <a:rPr lang="en-US"/>
              <a:t>1 in 2 By 2025</a:t>
            </a:r>
          </a:p>
          <a:p>
            <a:pPr algn="just"/>
            <a:r>
              <a:rPr lang="en-US"/>
              <a:t>Nearly $2 Trillion are spent every year addressing diabetes</a:t>
            </a:r>
          </a:p>
          <a:p>
            <a:pPr lvl="1" algn="just"/>
            <a:r>
              <a:rPr lang="en-US"/>
              <a:t>1 out of every 4 Healthcare dollars address diabetes</a:t>
            </a:r>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05350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5056"/>
          </a:xfrm>
        </p:spPr>
        <p:txBody>
          <a:bodyPr>
            <a:normAutofit/>
          </a:bodyPr>
          <a:lstStyle/>
          <a:p>
            <a:r>
              <a:rPr lang="en-US"/>
              <a:t>The </a:t>
            </a:r>
            <a:r>
              <a:rPr lang="en-US" smtClean="0"/>
              <a:t>Diabetic’s Dilemma</a:t>
            </a:r>
            <a:endParaRPr lang="en-US"/>
          </a:p>
        </p:txBody>
      </p:sp>
      <p:sp>
        <p:nvSpPr>
          <p:cNvPr id="3" name="Content Placeholder 2"/>
          <p:cNvSpPr>
            <a:spLocks noGrp="1"/>
          </p:cNvSpPr>
          <p:nvPr>
            <p:ph idx="1"/>
          </p:nvPr>
        </p:nvSpPr>
        <p:spPr>
          <a:xfrm>
            <a:off x="609600" y="1524000"/>
            <a:ext cx="10972800" cy="2057400"/>
          </a:xfrm>
        </p:spPr>
        <p:txBody>
          <a:bodyPr>
            <a:normAutofit fontScale="85000" lnSpcReduction="20000"/>
          </a:bodyPr>
          <a:lstStyle/>
          <a:p>
            <a:pPr algn="just"/>
            <a:r>
              <a:rPr lang="en-US" smtClean="0"/>
              <a:t>22% of people with diabetes must test blood glucose 4 or more times per day to avoid severe medical issues</a:t>
            </a:r>
          </a:p>
          <a:p>
            <a:pPr algn="just"/>
            <a:r>
              <a:rPr lang="en-US" smtClean="0"/>
              <a:t>The only test method reliable and accurate enough for all diabetic use cases is the finger prick glucometer</a:t>
            </a:r>
          </a:p>
          <a:p>
            <a:pPr algn="just"/>
            <a:r>
              <a:rPr lang="en-US" smtClean="0"/>
              <a:t>Finger </a:t>
            </a:r>
            <a:r>
              <a:rPr lang="en-US"/>
              <a:t>prick </a:t>
            </a:r>
            <a:r>
              <a:rPr lang="en-US" smtClean="0"/>
              <a:t>glucometers are painful, inconvenient </a:t>
            </a:r>
            <a:r>
              <a:rPr lang="en-US"/>
              <a:t>and </a:t>
            </a:r>
            <a:r>
              <a:rPr lang="en-US" smtClean="0"/>
              <a:t>require expensive supplies for each use</a:t>
            </a:r>
          </a:p>
        </p:txBody>
      </p:sp>
      <p:pic>
        <p:nvPicPr>
          <p:cNvPr id="1027" name="Picture 3" descr="D:\DCIM\100OLYMP\P6100907.JPG"/>
          <p:cNvPicPr>
            <a:picLocks noChangeAspect="1" noChangeArrowheads="1"/>
          </p:cNvPicPr>
          <p:nvPr/>
        </p:nvPicPr>
        <p:blipFill>
          <a:blip r:embed="rId3"/>
          <a:srcRect/>
          <a:stretch>
            <a:fillRect/>
          </a:stretch>
        </p:blipFill>
        <p:spPr>
          <a:xfrm>
            <a:off x="3048000" y="3352349"/>
            <a:ext cx="6096000" cy="342945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888311" y="6356350"/>
            <a:ext cx="1259910" cy="365125"/>
          </a:xfrm>
        </p:spPr>
        <p:txBody>
          <a:bodyPr/>
          <a:lstStyle/>
          <a:p>
            <a:r>
              <a:rPr lang="en-US" i="1" smtClean="0"/>
              <a:t>--Confidential--</a:t>
            </a:r>
            <a:endParaRPr lang="en-US" i="1"/>
          </a:p>
        </p:txBody>
      </p:sp>
    </p:spTree>
    <p:extLst>
      <p:ext uri="{BB962C8B-B14F-4D97-AF65-F5344CB8AC3E}">
        <p14:creationId xmlns:p14="http://schemas.microsoft.com/office/powerpoint/2010/main" val="35032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637"/>
          </a:xfrm>
        </p:spPr>
        <p:txBody>
          <a:bodyPr>
            <a:normAutofit/>
          </a:bodyPr>
          <a:lstStyle/>
          <a:p>
            <a:r>
              <a:rPr lang="en-US"/>
              <a:t>The </a:t>
            </a:r>
            <a:r>
              <a:rPr lang="en-US" smtClean="0"/>
              <a:t>Diabetic’s Dilemma</a:t>
            </a:r>
            <a:endParaRPr lang="en-US"/>
          </a:p>
        </p:txBody>
      </p:sp>
      <p:sp>
        <p:nvSpPr>
          <p:cNvPr id="3" name="Content Placeholder 2"/>
          <p:cNvSpPr>
            <a:spLocks noGrp="1"/>
          </p:cNvSpPr>
          <p:nvPr>
            <p:ph idx="1"/>
          </p:nvPr>
        </p:nvSpPr>
        <p:spPr>
          <a:xfrm>
            <a:off x="609600" y="1323584"/>
            <a:ext cx="10972800" cy="2209800"/>
          </a:xfrm>
        </p:spPr>
        <p:txBody>
          <a:bodyPr>
            <a:normAutofit fontScale="85000" lnSpcReduction="20000"/>
          </a:bodyPr>
          <a:lstStyle/>
          <a:p>
            <a:pPr algn="just"/>
            <a:r>
              <a:rPr lang="en-US" smtClean="0"/>
              <a:t>Other available glucometers</a:t>
            </a:r>
          </a:p>
          <a:p>
            <a:pPr lvl="1" algn="just"/>
            <a:r>
              <a:rPr lang="en-US" smtClean="0"/>
              <a:t>Frequently </a:t>
            </a:r>
            <a:r>
              <a:rPr lang="en-US"/>
              <a:t>cause pain and irritation</a:t>
            </a:r>
          </a:p>
          <a:p>
            <a:pPr lvl="1" algn="just"/>
            <a:r>
              <a:rPr lang="en-US"/>
              <a:t>M</a:t>
            </a:r>
            <a:r>
              <a:rPr lang="en-US" smtClean="0"/>
              <a:t>easure glucose in skin, not glucose in blood</a:t>
            </a:r>
            <a:endParaRPr lang="en-US"/>
          </a:p>
          <a:p>
            <a:pPr lvl="1" algn="just"/>
            <a:r>
              <a:rPr lang="en-US"/>
              <a:t>Are not approved for use in all cases</a:t>
            </a:r>
          </a:p>
          <a:p>
            <a:pPr lvl="1" algn="just"/>
            <a:r>
              <a:rPr lang="en-US" b="1" smtClean="0"/>
              <a:t>Do Not Replace the </a:t>
            </a:r>
            <a:r>
              <a:rPr lang="en-US" b="1"/>
              <a:t>F</a:t>
            </a:r>
            <a:r>
              <a:rPr lang="en-US" b="1" smtClean="0"/>
              <a:t>inger </a:t>
            </a:r>
            <a:r>
              <a:rPr lang="en-US" b="1"/>
              <a:t>P</a:t>
            </a:r>
            <a:r>
              <a:rPr lang="en-US" b="1" smtClean="0"/>
              <a:t>rick </a:t>
            </a:r>
            <a:r>
              <a:rPr lang="en-US" b="1"/>
              <a:t>G</a:t>
            </a:r>
            <a:r>
              <a:rPr lang="en-US" b="1" smtClean="0"/>
              <a:t>lucometer</a:t>
            </a:r>
          </a:p>
          <a:p>
            <a:pPr algn="just"/>
            <a:r>
              <a:rPr lang="en-US" smtClean="0"/>
              <a:t>What is needed is a pain-free, easy to use, blood glucometer</a:t>
            </a:r>
          </a:p>
          <a:p>
            <a:pPr lvl="1" algn="just"/>
            <a:r>
              <a:rPr lang="en-US" smtClean="0"/>
              <a:t>An Artemis Device; the </a:t>
            </a:r>
            <a:r>
              <a:rPr lang="en-US" b="1" smtClean="0"/>
              <a:t>ONLY</a:t>
            </a:r>
            <a:r>
              <a:rPr lang="en-US" smtClean="0"/>
              <a:t> finger prick glucometer replacement</a:t>
            </a:r>
            <a:endParaRPr lang="en-US"/>
          </a:p>
        </p:txBody>
      </p:sp>
      <p:pic>
        <p:nvPicPr>
          <p:cNvPr id="5" name="Picture 4"/>
          <p:cNvPicPr>
            <a:picLocks noChangeAspect="1"/>
          </p:cNvPicPr>
          <p:nvPr/>
        </p:nvPicPr>
        <p:blipFill>
          <a:blip r:embed="rId3"/>
          <a:srcRect l="2765" t="8538" r="5288" b="4997"/>
          <a:stretch>
            <a:fillRect/>
          </a:stretch>
        </p:blipFill>
        <p:spPr>
          <a:xfrm>
            <a:off x="2122162" y="3719903"/>
            <a:ext cx="5921635" cy="3029256"/>
          </a:xfrm>
          <a:prstGeom prst="rect">
            <a:avLst/>
          </a:prstGeom>
        </p:spPr>
      </p:pic>
      <p:pic>
        <p:nvPicPr>
          <p:cNvPr id="8" name="Picture 7"/>
          <p:cNvPicPr>
            <a:picLocks noChangeAspect="1"/>
          </p:cNvPicPr>
          <p:nvPr/>
        </p:nvPicPr>
        <p:blipFill>
          <a:blip r:embed="rId4"/>
          <a:srcRect l="29487" t="21590" r="24975" b="14513"/>
          <a:stretch>
            <a:fillRect/>
          </a:stretch>
        </p:blipFill>
        <p:spPr>
          <a:xfrm>
            <a:off x="9702800" y="3389703"/>
            <a:ext cx="2489200" cy="3506984"/>
          </a:xfrm>
          <a:prstGeom prst="rect">
            <a:avLst/>
          </a:prstGeom>
        </p:spPr>
      </p:pic>
      <p:sp>
        <p:nvSpPr>
          <p:cNvPr id="4" name="Footer Placeholder 3"/>
          <p:cNvSpPr>
            <a:spLocks noGrp="1"/>
          </p:cNvSpPr>
          <p:nvPr>
            <p:ph type="ftr" sz="quarter" idx="11"/>
          </p:nvPr>
        </p:nvSpPr>
        <p:spPr>
          <a:xfrm>
            <a:off x="0" y="6356350"/>
            <a:ext cx="2122162" cy="365125"/>
          </a:xfrm>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3687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533"/>
          </a:xfrm>
        </p:spPr>
        <p:txBody>
          <a:bodyPr/>
          <a:lstStyle/>
          <a:p>
            <a:r>
              <a:rPr lang="en-US" smtClean="0"/>
              <a:t>Diabetes Complications</a:t>
            </a:r>
            <a:endParaRPr lang="en-US"/>
          </a:p>
        </p:txBody>
      </p:sp>
      <p:sp>
        <p:nvSpPr>
          <p:cNvPr id="3" name="Content Placeholder 2"/>
          <p:cNvSpPr>
            <a:spLocks noGrp="1"/>
          </p:cNvSpPr>
          <p:nvPr>
            <p:ph idx="1"/>
          </p:nvPr>
        </p:nvSpPr>
        <p:spPr>
          <a:xfrm>
            <a:off x="612648" y="1527048"/>
            <a:ext cx="10515600" cy="4351338"/>
          </a:xfrm>
        </p:spPr>
        <p:txBody>
          <a:bodyPr/>
          <a:lstStyle/>
          <a:p>
            <a:pPr>
              <a:defRPr/>
            </a:pPr>
            <a:r>
              <a:rPr lang="en-US" dirty="0">
                <a:cs typeface="Arial" pitchFamily="34" charset="0"/>
              </a:rPr>
              <a:t>Over long periods of time, regular episodes of high blood glucose concentration known as hyperglycemia lead to diabetic complications that result in:</a:t>
            </a:r>
          </a:p>
          <a:p>
            <a:pPr lvl="1">
              <a:buFont typeface="Arial" pitchFamily="34" charset="0"/>
              <a:buChar char="–"/>
              <a:defRPr/>
            </a:pPr>
            <a:r>
              <a:rPr lang="en-US" dirty="0">
                <a:cs typeface="Arial" pitchFamily="34" charset="0"/>
              </a:rPr>
              <a:t>Cardiovascular disease </a:t>
            </a:r>
          </a:p>
          <a:p>
            <a:pPr lvl="1">
              <a:buFont typeface="Arial" pitchFamily="34" charset="0"/>
              <a:buChar char="–"/>
              <a:defRPr/>
            </a:pPr>
            <a:r>
              <a:rPr lang="en-US" dirty="0">
                <a:cs typeface="Arial" pitchFamily="34" charset="0"/>
              </a:rPr>
              <a:t>Kidney disease </a:t>
            </a:r>
          </a:p>
          <a:p>
            <a:pPr lvl="1">
              <a:buFont typeface="Arial" pitchFamily="34" charset="0"/>
              <a:buChar char="–"/>
              <a:defRPr/>
            </a:pPr>
            <a:r>
              <a:rPr lang="en-US" dirty="0">
                <a:cs typeface="Arial" pitchFamily="34" charset="0"/>
              </a:rPr>
              <a:t>Nerve disease </a:t>
            </a:r>
          </a:p>
          <a:p>
            <a:pPr lvl="1">
              <a:buFont typeface="Arial" pitchFamily="34" charset="0"/>
              <a:buChar char="–"/>
              <a:defRPr/>
            </a:pPr>
            <a:r>
              <a:rPr lang="en-US" dirty="0">
                <a:cs typeface="Arial" pitchFamily="34" charset="0"/>
              </a:rPr>
              <a:t>Blindness and amputations </a:t>
            </a:r>
          </a:p>
          <a:p>
            <a:pPr lvl="1">
              <a:buFont typeface="Arial" pitchFamily="34" charset="0"/>
              <a:buChar char="–"/>
              <a:defRPr/>
            </a:pPr>
            <a:r>
              <a:rPr lang="en-US" dirty="0">
                <a:cs typeface="Arial" pitchFamily="34" charset="0"/>
              </a:rPr>
              <a:t>Making diabetes and its complications is one of the leading causes of </a:t>
            </a:r>
            <a:r>
              <a:rPr lang="en-US" dirty="0" smtClean="0">
                <a:cs typeface="Arial" pitchFamily="34" charset="0"/>
              </a:rPr>
              <a:t>death</a:t>
            </a:r>
            <a:endParaRPr lang="en-US" dirty="0">
              <a:cs typeface="Arial" pitchFamily="34" charset="0"/>
            </a:endParaRPr>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0815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426"/>
          </a:xfrm>
        </p:spPr>
        <p:txBody>
          <a:bodyPr/>
          <a:lstStyle/>
          <a:p>
            <a:r>
              <a:rPr lang="en-US" smtClean="0"/>
              <a:t>Our Solution</a:t>
            </a:r>
            <a:endParaRPr lang="en-US"/>
          </a:p>
        </p:txBody>
      </p:sp>
      <p:sp>
        <p:nvSpPr>
          <p:cNvPr id="3" name="Content Placeholder 2"/>
          <p:cNvSpPr>
            <a:spLocks noGrp="1"/>
          </p:cNvSpPr>
          <p:nvPr>
            <p:ph idx="1"/>
          </p:nvPr>
        </p:nvSpPr>
        <p:spPr>
          <a:xfrm>
            <a:off x="612648" y="1527048"/>
            <a:ext cx="10515600" cy="4351338"/>
          </a:xfrm>
        </p:spPr>
        <p:txBody>
          <a:bodyPr>
            <a:normAutofit fontScale="92500" lnSpcReduction="10000"/>
          </a:bodyPr>
          <a:lstStyle/>
          <a:p>
            <a:pPr marL="0" indent="0">
              <a:buNone/>
            </a:pPr>
            <a:r>
              <a:rPr lang="en-US">
                <a:cs typeface="Arial" panose="020B0604020202020204" pitchFamily="34" charset="0"/>
              </a:rPr>
              <a:t>Our mission is to enable better management of diabetes with accurate noninvasive measurement of blood glucose concentration. </a:t>
            </a:r>
            <a:br>
              <a:rPr lang="en-US">
                <a:cs typeface="Arial" panose="020B0604020202020204" pitchFamily="34" charset="0"/>
              </a:rPr>
            </a:br>
            <a:endParaRPr lang="en-US">
              <a:cs typeface="Arial" panose="020B0604020202020204" pitchFamily="34" charset="0"/>
            </a:endParaRPr>
          </a:p>
          <a:p>
            <a:pPr algn="just"/>
            <a:r>
              <a:rPr lang="en-US">
                <a:cs typeface="Arial" panose="020B0604020202020204" pitchFamily="34" charset="0"/>
              </a:rPr>
              <a:t>No fingersticks </a:t>
            </a:r>
          </a:p>
          <a:p>
            <a:pPr algn="just"/>
            <a:r>
              <a:rPr lang="en-US">
                <a:cs typeface="Arial" panose="020B0604020202020204" pitchFamily="34" charset="0"/>
              </a:rPr>
              <a:t>No blood </a:t>
            </a:r>
          </a:p>
          <a:p>
            <a:pPr algn="just"/>
            <a:r>
              <a:rPr lang="en-US">
                <a:cs typeface="Arial" panose="020B0604020202020204" pitchFamily="34" charset="0"/>
              </a:rPr>
              <a:t>No test </a:t>
            </a:r>
            <a:r>
              <a:rPr lang="en-US" smtClean="0">
                <a:cs typeface="Arial" panose="020B0604020202020204" pitchFamily="34" charset="0"/>
              </a:rPr>
              <a:t>strips</a:t>
            </a:r>
            <a:endParaRPr lang="en-US">
              <a:cs typeface="Arial" panose="020B0604020202020204" pitchFamily="34" charset="0"/>
            </a:endParaRPr>
          </a:p>
          <a:p>
            <a:pPr algn="just"/>
            <a:r>
              <a:rPr lang="en-US">
                <a:cs typeface="Arial" panose="020B0604020202020204" pitchFamily="34" charset="0"/>
              </a:rPr>
              <a:t>No </a:t>
            </a:r>
            <a:r>
              <a:rPr lang="en-US" smtClean="0">
                <a:cs typeface="Arial" panose="020B0604020202020204" pitchFamily="34" charset="0"/>
              </a:rPr>
              <a:t>pain</a:t>
            </a:r>
            <a:endParaRPr lang="en-US">
              <a:cs typeface="Arial" panose="020B0604020202020204" pitchFamily="34" charset="0"/>
            </a:endParaRPr>
          </a:p>
          <a:p>
            <a:pPr algn="just"/>
            <a:r>
              <a:rPr lang="en-US">
                <a:cs typeface="Arial" panose="020B0604020202020204" pitchFamily="34" charset="0"/>
              </a:rPr>
              <a:t>No limits on </a:t>
            </a:r>
            <a:r>
              <a:rPr lang="en-US" smtClean="0">
                <a:cs typeface="Arial" panose="020B0604020202020204" pitchFamily="34" charset="0"/>
              </a:rPr>
              <a:t>testing</a:t>
            </a:r>
          </a:p>
          <a:p>
            <a:endParaRPr lang="en-US">
              <a:latin typeface="Arial" panose="020B0604020202020204" pitchFamily="34" charset="0"/>
              <a:cs typeface="Arial" panose="020B0604020202020204" pitchFamily="34" charset="0"/>
            </a:endParaRPr>
          </a:p>
          <a:p>
            <a:r>
              <a:rPr lang="en-US" smtClean="0"/>
              <a:t>Exclusivity provided by significant IP protection</a:t>
            </a:r>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118446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900"/>
          </a:xfrm>
        </p:spPr>
        <p:txBody>
          <a:bodyPr/>
          <a:lstStyle/>
          <a:p>
            <a:r>
              <a:rPr lang="en-US" smtClean="0"/>
              <a:t>Financial Model</a:t>
            </a:r>
            <a:endParaRPr lang="en-US"/>
          </a:p>
        </p:txBody>
      </p:sp>
      <p:pic>
        <p:nvPicPr>
          <p:cNvPr id="1026" name="Picture 2"/>
          <p:cNvPicPr>
            <a:picLocks noGrp="1" noChangeAspect="1" noChangeArrowheads="1"/>
          </p:cNvPicPr>
          <p:nvPr>
            <p:ph idx="1"/>
          </p:nvPr>
        </p:nvPicPr>
        <p:blipFill>
          <a:blip r:embed="rId2"/>
          <a:srcRect/>
          <a:stretch>
            <a:fillRect/>
          </a:stretch>
        </p:blipFill>
        <p:spPr>
          <a:xfrm>
            <a:off x="2650296" y="1725343"/>
            <a:ext cx="6803726" cy="417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119136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8585"/>
          </a:xfrm>
        </p:spPr>
        <p:txBody>
          <a:bodyPr/>
          <a:lstStyle/>
          <a:p>
            <a:r>
              <a:rPr lang="en-US" smtClean="0"/>
              <a:t>Business COGS/Pricing Modeling</a:t>
            </a:r>
            <a:endParaRPr lang="en-US"/>
          </a:p>
        </p:txBody>
      </p:sp>
      <p:sp>
        <p:nvSpPr>
          <p:cNvPr id="3" name="Content Placeholder 2"/>
          <p:cNvSpPr>
            <a:spLocks noGrp="1"/>
          </p:cNvSpPr>
          <p:nvPr>
            <p:ph idx="1"/>
          </p:nvPr>
        </p:nvSpPr>
        <p:spPr>
          <a:xfrm>
            <a:off x="988428" y="1608467"/>
            <a:ext cx="10515600" cy="4351338"/>
          </a:xfrm>
        </p:spPr>
        <p:txBody>
          <a:bodyPr numCol="2">
            <a:normAutofit/>
          </a:bodyPr>
          <a:lstStyle/>
          <a:p>
            <a:pPr>
              <a:buNone/>
            </a:pPr>
            <a:r>
              <a:rPr lang="en-US" u="sng" dirty="0">
                <a:solidFill>
                  <a:schemeClr val="accent5"/>
                </a:solidFill>
                <a:cs typeface="Arial" pitchFamily="34" charset="0"/>
              </a:rPr>
              <a:t>Artemis</a:t>
            </a:r>
            <a:r>
              <a:rPr lang="en-US" u="sng" dirty="0">
                <a:cs typeface="Arial" pitchFamily="34" charset="0"/>
              </a:rPr>
              <a:t> </a:t>
            </a:r>
            <a:r>
              <a:rPr lang="en-US" u="sng" dirty="0" err="1">
                <a:cs typeface="Arial" pitchFamily="34" charset="0"/>
              </a:rPr>
              <a:t>NonInvasive</a:t>
            </a:r>
            <a:r>
              <a:rPr lang="en-US" u="sng" dirty="0">
                <a:cs typeface="Arial" pitchFamily="34" charset="0"/>
              </a:rPr>
              <a:t> </a:t>
            </a:r>
            <a:r>
              <a:rPr lang="en-US" u="sng" dirty="0" smtClean="0">
                <a:cs typeface="Arial" pitchFamily="34" charset="0"/>
              </a:rPr>
              <a:t>SMBGM</a:t>
            </a:r>
            <a:endParaRPr lang="en-US" dirty="0">
              <a:cs typeface="Arial" pitchFamily="34" charset="0"/>
            </a:endParaRPr>
          </a:p>
          <a:p>
            <a:pPr lvl="0"/>
            <a:r>
              <a:rPr lang="en-US" dirty="0">
                <a:cs typeface="Arial" pitchFamily="34" charset="0"/>
              </a:rPr>
              <a:t>Purchase price: </a:t>
            </a:r>
            <a:r>
              <a:rPr lang="en-US" dirty="0" smtClean="0">
                <a:cs typeface="Arial" pitchFamily="34" charset="0"/>
              </a:rPr>
              <a:t>$1200</a:t>
            </a:r>
            <a:endParaRPr lang="en-US" dirty="0">
              <a:cs typeface="Arial" pitchFamily="34" charset="0"/>
            </a:endParaRPr>
          </a:p>
          <a:p>
            <a:pPr lvl="0"/>
            <a:r>
              <a:rPr lang="en-US" dirty="0">
                <a:cs typeface="Arial" pitchFamily="34" charset="0"/>
              </a:rPr>
              <a:t>Monthly maintenance fee: </a:t>
            </a:r>
            <a:r>
              <a:rPr lang="en-US" dirty="0" smtClean="0">
                <a:cs typeface="Arial" pitchFamily="34" charset="0"/>
              </a:rPr>
              <a:t>$68</a:t>
            </a:r>
            <a:endParaRPr lang="en-US" dirty="0">
              <a:cs typeface="Arial" pitchFamily="34" charset="0"/>
            </a:endParaRPr>
          </a:p>
          <a:p>
            <a:pPr lvl="0"/>
            <a:r>
              <a:rPr lang="en-US" dirty="0">
                <a:cs typeface="Arial" pitchFamily="34" charset="0"/>
              </a:rPr>
              <a:t>Useful life is 36 </a:t>
            </a:r>
            <a:r>
              <a:rPr lang="en-US" dirty="0" smtClean="0">
                <a:cs typeface="Arial" pitchFamily="34" charset="0"/>
              </a:rPr>
              <a:t>months</a:t>
            </a:r>
          </a:p>
          <a:p>
            <a:pPr lvl="0"/>
            <a:r>
              <a:rPr lang="en-US" dirty="0" smtClean="0">
                <a:cs typeface="Arial" pitchFamily="34" charset="0"/>
              </a:rPr>
              <a:t>Return to </a:t>
            </a:r>
            <a:r>
              <a:rPr lang="en-US" dirty="0">
                <a:cs typeface="Arial" pitchFamily="34" charset="0"/>
              </a:rPr>
              <a:t>Artemis is </a:t>
            </a:r>
            <a:r>
              <a:rPr lang="en-US" dirty="0" smtClean="0">
                <a:cs typeface="Arial" pitchFamily="34" charset="0"/>
              </a:rPr>
              <a:t>$3648 </a:t>
            </a:r>
          </a:p>
          <a:p>
            <a:pPr lvl="0"/>
            <a:endParaRPr lang="en-US" dirty="0">
              <a:cs typeface="Arial" pitchFamily="34" charset="0"/>
            </a:endParaRPr>
          </a:p>
          <a:p>
            <a:pPr marL="0" lvl="0" indent="0">
              <a:buNone/>
            </a:pPr>
            <a:r>
              <a:rPr lang="en-US" dirty="0" smtClean="0">
                <a:cs typeface="Arial" pitchFamily="34" charset="0"/>
              </a:rPr>
              <a:t>NOTE: Cost to manufacture $955</a:t>
            </a:r>
          </a:p>
          <a:p>
            <a:pPr marL="0" lvl="0" indent="0">
              <a:buNone/>
            </a:pPr>
            <a:endParaRPr lang="en-US" dirty="0" smtClean="0">
              <a:cs typeface="Arial" pitchFamily="34" charset="0"/>
            </a:endParaRPr>
          </a:p>
          <a:p>
            <a:pPr marL="0" lvl="0" indent="0">
              <a:buNone/>
            </a:pPr>
            <a:r>
              <a:rPr lang="en-US" u="sng" dirty="0" err="1" smtClean="0">
                <a:cs typeface="Arial" pitchFamily="34" charset="0"/>
              </a:rPr>
              <a:t>Fingerstick</a:t>
            </a:r>
            <a:r>
              <a:rPr lang="en-US" u="sng" dirty="0" smtClean="0">
                <a:cs typeface="Arial" pitchFamily="34" charset="0"/>
              </a:rPr>
              <a:t> SMBGM</a:t>
            </a:r>
          </a:p>
          <a:p>
            <a:pPr lvl="0"/>
            <a:r>
              <a:rPr lang="en-US" dirty="0" smtClean="0">
                <a:cs typeface="Arial" pitchFamily="34" charset="0"/>
              </a:rPr>
              <a:t>Purchase price: $100</a:t>
            </a:r>
          </a:p>
          <a:p>
            <a:pPr lvl="0"/>
            <a:r>
              <a:rPr lang="en-US" dirty="0" smtClean="0">
                <a:cs typeface="Arial" pitchFamily="34" charset="0"/>
              </a:rPr>
              <a:t>Monthly disposables: $99</a:t>
            </a:r>
          </a:p>
          <a:p>
            <a:pPr lvl="0"/>
            <a:r>
              <a:rPr lang="en-US" dirty="0" smtClean="0">
                <a:cs typeface="Arial" pitchFamily="34" charset="0"/>
              </a:rPr>
              <a:t>Useful life is 36 months</a:t>
            </a:r>
          </a:p>
          <a:p>
            <a:pPr lvl="0"/>
            <a:r>
              <a:rPr lang="en-US" dirty="0" smtClean="0">
                <a:cs typeface="Arial" pitchFamily="34" charset="0"/>
              </a:rPr>
              <a:t>CMS reimbursement is $3664</a:t>
            </a:r>
          </a:p>
          <a:p>
            <a:pPr marL="0" lvl="0" indent="0">
              <a:buNone/>
            </a:pPr>
            <a:endParaRPr lang="en-US" dirty="0">
              <a:cs typeface="Arial" pitchFamily="34" charset="0"/>
            </a:endParaRPr>
          </a:p>
          <a:p>
            <a:pPr marL="0" lvl="0" indent="0">
              <a:buNone/>
            </a:pPr>
            <a:r>
              <a:rPr lang="en-US" dirty="0" smtClean="0">
                <a:cs typeface="Arial" pitchFamily="34" charset="0"/>
              </a:rPr>
              <a:t>NOTE:  CMS is </a:t>
            </a:r>
            <a:r>
              <a:rPr lang="en-US" dirty="0"/>
              <a:t>Centers for Medicare &amp; Medicaid Services</a:t>
            </a:r>
            <a:endParaRPr lang="en-US" dirty="0">
              <a:cs typeface="Arial" pitchFamily="34" charset="0"/>
            </a:endParaRPr>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2084187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899966"/>
            <a:ext cx="11887200" cy="4373563"/>
          </a:xfrm>
        </p:spPr>
        <p:txBody>
          <a:bodyPr>
            <a:normAutofit/>
          </a:bodyPr>
          <a:lstStyle/>
          <a:p>
            <a:pPr>
              <a:buNone/>
            </a:pPr>
            <a:endParaRPr lang="en-US" sz="1800" smtClean="0">
              <a:latin typeface="Arial" pitchFamily="34" charset="0"/>
              <a:cs typeface="Arial" pitchFamily="34" charset="0"/>
            </a:endParaRPr>
          </a:p>
          <a:p>
            <a:pPr>
              <a:buNone/>
            </a:pPr>
            <a:endParaRPr lang="en-US" sz="240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93238745"/>
              </p:ext>
            </p:extLst>
          </p:nvPr>
        </p:nvGraphicFramePr>
        <p:xfrm>
          <a:off x="304800" y="2603386"/>
          <a:ext cx="11582400" cy="311912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xmlns="" val="20000"/>
                    </a:ext>
                  </a:extLst>
                </a:gridCol>
                <a:gridCol w="3860800">
                  <a:extLst>
                    <a:ext uri="{9D8B030D-6E8A-4147-A177-3AD203B41FA5}">
                      <a16:colId xmlns:a16="http://schemas.microsoft.com/office/drawing/2014/main" xmlns="" val="20001"/>
                    </a:ext>
                  </a:extLst>
                </a:gridCol>
                <a:gridCol w="3860800">
                  <a:extLst>
                    <a:ext uri="{9D8B030D-6E8A-4147-A177-3AD203B41FA5}">
                      <a16:colId xmlns:a16="http://schemas.microsoft.com/office/drawing/2014/main" xmlns="" val="20002"/>
                    </a:ext>
                  </a:extLst>
                </a:gridCol>
              </a:tblGrid>
              <a:tr h="370840">
                <a:tc>
                  <a:txBody>
                    <a:bodyPr/>
                    <a:lstStyle/>
                    <a:p>
                      <a:r>
                        <a:rPr lang="en-US" sz="2000" dirty="0" smtClean="0">
                          <a:latin typeface="+mn-lt"/>
                          <a:cs typeface="Arial" panose="020B0604020202020204" pitchFamily="34" charset="0"/>
                        </a:rPr>
                        <a:t>Finger-stick</a:t>
                      </a:r>
                      <a:r>
                        <a:rPr lang="en-US" sz="2000" baseline="0" dirty="0" smtClean="0">
                          <a:latin typeface="+mn-lt"/>
                          <a:cs typeface="Arial" panose="020B0604020202020204" pitchFamily="34" charset="0"/>
                        </a:rPr>
                        <a:t> Meters</a:t>
                      </a:r>
                      <a:endParaRPr lang="en-US" sz="2000" dirty="0">
                        <a:latin typeface="+mn-lt"/>
                        <a:cs typeface="Arial" panose="020B0604020202020204" pitchFamily="34" charset="0"/>
                      </a:endParaRPr>
                    </a:p>
                  </a:txBody>
                  <a:tcPr marL="121920" marR="121920"/>
                </a:tc>
                <a:tc>
                  <a:txBody>
                    <a:bodyPr/>
                    <a:lstStyle/>
                    <a:p>
                      <a:r>
                        <a:rPr lang="en-US" sz="2000" smtClean="0">
                          <a:latin typeface="+mn-lt"/>
                          <a:cs typeface="Arial" panose="020B0604020202020204" pitchFamily="34" charset="0"/>
                        </a:rPr>
                        <a:t>Continuous Glucose Meters</a:t>
                      </a:r>
                      <a:endParaRPr lang="en-US" sz="2000">
                        <a:latin typeface="+mn-lt"/>
                        <a:cs typeface="Arial" panose="020B0604020202020204" pitchFamily="34" charset="0"/>
                      </a:endParaRPr>
                    </a:p>
                  </a:txBody>
                  <a:tcPr marL="121920" marR="121920"/>
                </a:tc>
                <a:tc>
                  <a:txBody>
                    <a:bodyPr/>
                    <a:lstStyle/>
                    <a:p>
                      <a:r>
                        <a:rPr lang="en-US" sz="2000" smtClean="0">
                          <a:latin typeface="+mn-lt"/>
                          <a:cs typeface="Arial" panose="020B0604020202020204" pitchFamily="34" charset="0"/>
                        </a:rPr>
                        <a:t>Noninvasive</a:t>
                      </a:r>
                      <a:endParaRPr lang="en-US" sz="2000">
                        <a:latin typeface="+mn-lt"/>
                        <a:cs typeface="Arial" panose="020B0604020202020204" pitchFamily="34" charset="0"/>
                      </a:endParaRPr>
                    </a:p>
                  </a:txBody>
                  <a:tcPr marL="121920" marR="121920"/>
                </a:tc>
                <a:extLst>
                  <a:ext uri="{0D108BD9-81ED-4DB2-BD59-A6C34878D82A}">
                    <a16:rowId xmlns:a16="http://schemas.microsoft.com/office/drawing/2014/main" xmlns="" val="10000"/>
                  </a:ext>
                </a:extLst>
              </a:tr>
              <a:tr h="370840">
                <a:tc>
                  <a:txBody>
                    <a:bodyPr/>
                    <a:lstStyle/>
                    <a:p>
                      <a:r>
                        <a:rPr lang="en-US" sz="2000" smtClean="0">
                          <a:latin typeface="+mn-lt"/>
                          <a:cs typeface="Arial" panose="020B0604020202020204" pitchFamily="34" charset="0"/>
                        </a:rPr>
                        <a:t>Roche Diagnostics</a:t>
                      </a:r>
                      <a:endParaRPr lang="en-US" sz="2000">
                        <a:latin typeface="+mn-lt"/>
                        <a:cs typeface="Arial" panose="020B0604020202020204" pitchFamily="34" charset="0"/>
                      </a:endParaRPr>
                    </a:p>
                  </a:txBody>
                  <a:tcPr marL="121920" marR="121920"/>
                </a:tc>
                <a:tc>
                  <a:txBody>
                    <a:bodyPr/>
                    <a:lstStyle/>
                    <a:p>
                      <a:r>
                        <a:rPr lang="en-US" sz="2000" dirty="0" err="1" smtClean="0">
                          <a:latin typeface="+mn-lt"/>
                          <a:cs typeface="Arial" panose="020B0604020202020204" pitchFamily="34" charset="0"/>
                        </a:rPr>
                        <a:t>Dexcom</a:t>
                      </a:r>
                      <a:endParaRPr lang="en-US" sz="2000" dirty="0">
                        <a:latin typeface="+mn-lt"/>
                        <a:cs typeface="Arial" panose="020B0604020202020204" pitchFamily="34" charset="0"/>
                      </a:endParaRPr>
                    </a:p>
                  </a:txBody>
                  <a:tcPr marL="121920" marR="121920"/>
                </a:tc>
                <a:tc>
                  <a:txBody>
                    <a:bodyPr/>
                    <a:lstStyle/>
                    <a:p>
                      <a:r>
                        <a:rPr lang="en-US" sz="2000" smtClean="0">
                          <a:latin typeface="+mn-lt"/>
                          <a:cs typeface="Arial" panose="020B0604020202020204" pitchFamily="34" charset="0"/>
                        </a:rPr>
                        <a:t>None</a:t>
                      </a:r>
                    </a:p>
                  </a:txBody>
                  <a:tcPr marL="121920" marR="121920"/>
                </a:tc>
                <a:extLst>
                  <a:ext uri="{0D108BD9-81ED-4DB2-BD59-A6C34878D82A}">
                    <a16:rowId xmlns:a16="http://schemas.microsoft.com/office/drawing/2014/main" xmlns="" val="10001"/>
                  </a:ext>
                </a:extLst>
              </a:tr>
              <a:tr h="370840">
                <a:tc>
                  <a:txBody>
                    <a:bodyPr/>
                    <a:lstStyle/>
                    <a:p>
                      <a:r>
                        <a:rPr lang="en-US" sz="2000" smtClean="0">
                          <a:latin typeface="+mn-lt"/>
                          <a:cs typeface="Arial" panose="020B0604020202020204" pitchFamily="34" charset="0"/>
                        </a:rPr>
                        <a:t>Johnson &amp; Johnson</a:t>
                      </a:r>
                      <a:endParaRPr lang="en-US" sz="2000">
                        <a:latin typeface="+mn-lt"/>
                        <a:cs typeface="Arial" panose="020B0604020202020204" pitchFamily="34" charset="0"/>
                      </a:endParaRPr>
                    </a:p>
                  </a:txBody>
                  <a:tcPr marL="121920" marR="121920"/>
                </a:tc>
                <a:tc>
                  <a:txBody>
                    <a:bodyPr/>
                    <a:lstStyle/>
                    <a:p>
                      <a:r>
                        <a:rPr lang="en-US" sz="2000" dirty="0" smtClean="0">
                          <a:latin typeface="+mn-lt"/>
                          <a:cs typeface="Arial" panose="020B0604020202020204" pitchFamily="34" charset="0"/>
                        </a:rPr>
                        <a:t>Medtronic</a:t>
                      </a:r>
                      <a:endParaRPr lang="en-US" sz="2000" dirty="0">
                        <a:latin typeface="+mn-lt"/>
                        <a:cs typeface="Arial" panose="020B0604020202020204" pitchFamily="34" charset="0"/>
                      </a:endParaRPr>
                    </a:p>
                  </a:txBody>
                  <a:tcPr marL="121920" marR="121920"/>
                </a:tc>
                <a:tc>
                  <a:txBody>
                    <a:bodyPr/>
                    <a:lstStyle/>
                    <a:p>
                      <a:endParaRPr lang="en-US" sz="2000">
                        <a:latin typeface="+mn-lt"/>
                        <a:cs typeface="Arial" panose="020B0604020202020204" pitchFamily="34" charset="0"/>
                      </a:endParaRPr>
                    </a:p>
                  </a:txBody>
                  <a:tcPr marL="121920" marR="121920"/>
                </a:tc>
                <a:extLst>
                  <a:ext uri="{0D108BD9-81ED-4DB2-BD59-A6C34878D82A}">
                    <a16:rowId xmlns:a16="http://schemas.microsoft.com/office/drawing/2014/main" xmlns="" val="10002"/>
                  </a:ext>
                </a:extLst>
              </a:tr>
              <a:tr h="370840">
                <a:tc>
                  <a:txBody>
                    <a:bodyPr/>
                    <a:lstStyle/>
                    <a:p>
                      <a:r>
                        <a:rPr lang="en-US" sz="2000" smtClean="0">
                          <a:latin typeface="+mn-lt"/>
                          <a:cs typeface="Arial" panose="020B0604020202020204" pitchFamily="34" charset="0"/>
                        </a:rPr>
                        <a:t>Abbott Diabetes Care</a:t>
                      </a:r>
                      <a:endParaRPr lang="en-US" sz="2000">
                        <a:latin typeface="+mn-lt"/>
                        <a:cs typeface="Arial" panose="020B0604020202020204" pitchFamily="34" charset="0"/>
                      </a:endParaRPr>
                    </a:p>
                  </a:txBody>
                  <a:tcPr marL="121920" marR="121920"/>
                </a:tc>
                <a:tc>
                  <a:txBody>
                    <a:bodyPr/>
                    <a:lstStyle/>
                    <a:p>
                      <a:endParaRPr lang="en-US" sz="2000">
                        <a:latin typeface="+mn-lt"/>
                        <a:cs typeface="Arial" panose="020B0604020202020204" pitchFamily="34" charset="0"/>
                      </a:endParaRPr>
                    </a:p>
                  </a:txBody>
                  <a:tcPr marL="121920" marR="121920"/>
                </a:tc>
                <a:tc>
                  <a:txBody>
                    <a:bodyPr/>
                    <a:lstStyle/>
                    <a:p>
                      <a:endParaRPr lang="en-US" sz="2000">
                        <a:latin typeface="+mn-lt"/>
                        <a:cs typeface="Arial" panose="020B0604020202020204" pitchFamily="34" charset="0"/>
                      </a:endParaRPr>
                    </a:p>
                  </a:txBody>
                  <a:tcPr marL="121920" marR="121920"/>
                </a:tc>
                <a:extLst>
                  <a:ext uri="{0D108BD9-81ED-4DB2-BD59-A6C34878D82A}">
                    <a16:rowId xmlns:a16="http://schemas.microsoft.com/office/drawing/2014/main" xmlns="" val="10003"/>
                  </a:ext>
                </a:extLst>
              </a:tr>
              <a:tr h="370840">
                <a:tc>
                  <a:txBody>
                    <a:bodyPr/>
                    <a:lstStyle/>
                    <a:p>
                      <a:r>
                        <a:rPr lang="en-US" sz="2000" smtClean="0">
                          <a:latin typeface="+mn-lt"/>
                          <a:cs typeface="Arial" panose="020B0604020202020204" pitchFamily="34" charset="0"/>
                        </a:rPr>
                        <a:t>Bayer</a:t>
                      </a:r>
                      <a:r>
                        <a:rPr lang="en-US" sz="2000" baseline="0" smtClean="0">
                          <a:latin typeface="+mn-lt"/>
                          <a:cs typeface="Arial" panose="020B0604020202020204" pitchFamily="34" charset="0"/>
                        </a:rPr>
                        <a:t> Healthcare</a:t>
                      </a:r>
                      <a:endParaRPr lang="en-US" sz="2000">
                        <a:latin typeface="+mn-lt"/>
                        <a:cs typeface="Arial" panose="020B0604020202020204" pitchFamily="34" charset="0"/>
                      </a:endParaRPr>
                    </a:p>
                  </a:txBody>
                  <a:tcPr marL="121920" marR="121920"/>
                </a:tc>
                <a:tc>
                  <a:txBody>
                    <a:bodyPr/>
                    <a:lstStyle/>
                    <a:p>
                      <a:endParaRPr lang="en-US" sz="2000">
                        <a:latin typeface="+mn-lt"/>
                        <a:cs typeface="Arial" panose="020B0604020202020204" pitchFamily="34" charset="0"/>
                      </a:endParaRPr>
                    </a:p>
                  </a:txBody>
                  <a:tcPr marL="121920" marR="121920"/>
                </a:tc>
                <a:tc>
                  <a:txBody>
                    <a:bodyPr/>
                    <a:lstStyle/>
                    <a:p>
                      <a:endParaRPr lang="en-US" sz="2000">
                        <a:latin typeface="+mn-lt"/>
                        <a:cs typeface="Arial" panose="020B0604020202020204" pitchFamily="34" charset="0"/>
                      </a:endParaRPr>
                    </a:p>
                  </a:txBody>
                  <a:tcPr marL="121920" marR="121920"/>
                </a:tc>
                <a:extLst>
                  <a:ext uri="{0D108BD9-81ED-4DB2-BD59-A6C34878D82A}">
                    <a16:rowId xmlns:a16="http://schemas.microsoft.com/office/drawing/2014/main" xmlns="" val="10004"/>
                  </a:ext>
                </a:extLst>
              </a:tr>
              <a:tr h="370840">
                <a:tc>
                  <a:txBody>
                    <a:bodyPr/>
                    <a:lstStyle/>
                    <a:p>
                      <a:r>
                        <a:rPr lang="en-US" sz="2000" smtClean="0">
                          <a:latin typeface="+mn-lt"/>
                          <a:cs typeface="Arial" panose="020B0604020202020204" pitchFamily="34" charset="0"/>
                        </a:rPr>
                        <a:t>Boehringer Mannheim </a:t>
                      </a:r>
                      <a:endParaRPr lang="en-US" sz="2000">
                        <a:latin typeface="+mn-lt"/>
                        <a:cs typeface="Arial" panose="020B0604020202020204" pitchFamily="34" charset="0"/>
                      </a:endParaRPr>
                    </a:p>
                  </a:txBody>
                  <a:tcPr marL="121920" marR="121920"/>
                </a:tc>
                <a:tc>
                  <a:txBody>
                    <a:bodyPr/>
                    <a:lstStyle/>
                    <a:p>
                      <a:endParaRPr lang="en-US">
                        <a:latin typeface="+mn-lt"/>
                      </a:endParaRPr>
                    </a:p>
                  </a:txBody>
                  <a:tcPr marL="121920" marR="121920"/>
                </a:tc>
                <a:tc>
                  <a:txBody>
                    <a:bodyPr/>
                    <a:lstStyle/>
                    <a:p>
                      <a:endParaRPr lang="en-US">
                        <a:latin typeface="+mn-lt"/>
                      </a:endParaRPr>
                    </a:p>
                  </a:txBody>
                  <a:tcPr marL="121920" marR="121920"/>
                </a:tc>
                <a:extLst>
                  <a:ext uri="{0D108BD9-81ED-4DB2-BD59-A6C34878D82A}">
                    <a16:rowId xmlns:a16="http://schemas.microsoft.com/office/drawing/2014/main" xmlns=""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xmlns=""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xmlns="" val="10007"/>
                  </a:ext>
                </a:extLst>
              </a:tr>
            </a:tbl>
          </a:graphicData>
        </a:graphic>
      </p:graphicFrame>
      <p:sp>
        <p:nvSpPr>
          <p:cNvPr id="5" name="Title 4"/>
          <p:cNvSpPr>
            <a:spLocks noGrp="1"/>
          </p:cNvSpPr>
          <p:nvPr>
            <p:ph type="title"/>
          </p:nvPr>
        </p:nvSpPr>
        <p:spPr/>
        <p:txBody>
          <a:bodyPr/>
          <a:lstStyle/>
          <a:p>
            <a:r>
              <a:rPr lang="en-US" smtClean="0"/>
              <a:t>Competing Alternatives</a:t>
            </a:r>
            <a:endParaRPr lang="en-US"/>
          </a:p>
        </p:txBody>
      </p:sp>
      <p:sp>
        <p:nvSpPr>
          <p:cNvPr id="2" name="Footer Placeholder 1"/>
          <p:cNvSpPr>
            <a:spLocks noGrp="1"/>
          </p:cNvSpPr>
          <p:nvPr>
            <p:ph type="ftr" sz="quarter" idx="11"/>
          </p:nvPr>
        </p:nvSpPr>
        <p:spPr/>
        <p:txBody>
          <a:bodyPr/>
          <a:lstStyle/>
          <a:p>
            <a:r>
              <a:rPr lang="en-US" smtClean="0"/>
              <a:t>--Confidential--</a:t>
            </a:r>
            <a:endParaRPr lang="en-US"/>
          </a:p>
        </p:txBody>
      </p:sp>
    </p:spTree>
    <p:custDataLst>
      <p:tags r:id="rId1"/>
    </p:custDataLst>
    <p:extLst>
      <p:ext uri="{BB962C8B-B14F-4D97-AF65-F5344CB8AC3E}">
        <p14:creationId xmlns:p14="http://schemas.microsoft.com/office/powerpoint/2010/main" val="934398987"/>
      </p:ext>
    </p:extLst>
  </p:cSld>
  <p:clrMapOvr>
    <a:masterClrMapping/>
  </p:clrMapOvr>
  <p:transition advTm="5579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 Plan</a:t>
            </a:r>
            <a:endParaRPr lang="en-US"/>
          </a:p>
        </p:txBody>
      </p:sp>
      <p:sp>
        <p:nvSpPr>
          <p:cNvPr id="3" name="Content Placeholder 2"/>
          <p:cNvSpPr>
            <a:spLocks noGrp="1"/>
          </p:cNvSpPr>
          <p:nvPr>
            <p:ph idx="1"/>
          </p:nvPr>
        </p:nvSpPr>
        <p:spPr>
          <a:xfrm>
            <a:off x="612648" y="1771305"/>
            <a:ext cx="10515600" cy="4351338"/>
          </a:xfrm>
        </p:spPr>
        <p:txBody>
          <a:bodyPr/>
          <a:lstStyle/>
          <a:p>
            <a:r>
              <a:rPr lang="en-US" smtClean="0"/>
              <a:t>We own a key portion of the core technology by virtue of two issued US patents</a:t>
            </a:r>
          </a:p>
          <a:p>
            <a:pPr lvl="1"/>
            <a:r>
              <a:rPr lang="en-US" smtClean="0"/>
              <a:t>Assigned to our corporation</a:t>
            </a:r>
          </a:p>
          <a:p>
            <a:pPr lvl="1"/>
            <a:r>
              <a:rPr lang="en-US" smtClean="0"/>
              <a:t>Invented and authored by Artemis founding team</a:t>
            </a:r>
          </a:p>
          <a:p>
            <a:r>
              <a:rPr lang="en-US" smtClean="0"/>
              <a:t>We also have filed to protect the new design configuration and many variations thereof</a:t>
            </a:r>
          </a:p>
          <a:p>
            <a:pPr lvl="1"/>
            <a:r>
              <a:rPr lang="en-US" smtClean="0"/>
              <a:t>Primary indication in pursuit is blood glucometry</a:t>
            </a:r>
          </a:p>
          <a:p>
            <a:pPr lvl="1"/>
            <a:r>
              <a:rPr lang="en-US" smtClean="0"/>
              <a:t>We also have identified many other valuable addressable markets for compact, high-accuracy, portable, non-invasive spectroscopy</a:t>
            </a:r>
          </a:p>
          <a:p>
            <a:r>
              <a:rPr lang="en-US" smtClean="0"/>
              <a:t>Experienced team on the strategy and execution</a:t>
            </a:r>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Tree>
    <p:extLst>
      <p:ext uri="{BB962C8B-B14F-4D97-AF65-F5344CB8AC3E}">
        <p14:creationId xmlns:p14="http://schemas.microsoft.com/office/powerpoint/2010/main" val="212426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Development Gantt (next slide)</a:t>
            </a:r>
            <a:endParaRPr lang="en-US"/>
          </a:p>
        </p:txBody>
      </p:sp>
      <p:sp>
        <p:nvSpPr>
          <p:cNvPr id="3" name="Content Placeholder 2"/>
          <p:cNvSpPr>
            <a:spLocks noGrp="1"/>
          </p:cNvSpPr>
          <p:nvPr>
            <p:ph idx="1"/>
          </p:nvPr>
        </p:nvSpPr>
        <p:spPr>
          <a:xfrm>
            <a:off x="612648" y="1527048"/>
            <a:ext cx="10515600" cy="4351338"/>
          </a:xfrm>
        </p:spPr>
        <p:txBody>
          <a:bodyPr>
            <a:normAutofit fontScale="55000" lnSpcReduction="20000"/>
          </a:bodyPr>
          <a:lstStyle/>
          <a:p>
            <a:r>
              <a:rPr lang="en-US"/>
              <a:t>The US and EU design controls standards are harmonized. Therefore developing a Quality Management System that complies to all is easy and prudent. Also the safety/EMC standards are harmonized for the most part. So testing against one holds for both. Hence the 10 basic steps to get to FDA (and EU) are</a:t>
            </a:r>
            <a:r>
              <a:rPr lang="en-US" smtClean="0"/>
              <a:t>:</a:t>
            </a:r>
            <a:r>
              <a:rPr lang="en-US"/>
              <a:t> </a:t>
            </a:r>
          </a:p>
          <a:p>
            <a:pPr marL="514350" lvl="0" indent="-514350">
              <a:buFont typeface="+mj-lt"/>
              <a:buAutoNum type="arabicPeriod"/>
            </a:pPr>
            <a:r>
              <a:rPr lang="en-US"/>
              <a:t>Generate Design Requirements and a Development Plan</a:t>
            </a:r>
          </a:p>
          <a:p>
            <a:pPr marL="514350" lvl="0" indent="-514350">
              <a:buFont typeface="+mj-lt"/>
              <a:buAutoNum type="arabicPeriod"/>
            </a:pPr>
            <a:r>
              <a:rPr lang="en-US"/>
              <a:t>Design and develop the system and hold Design Reviews</a:t>
            </a:r>
          </a:p>
          <a:p>
            <a:pPr marL="514350" lvl="0" indent="-514350">
              <a:buFont typeface="+mj-lt"/>
              <a:buAutoNum type="arabicPeriod"/>
            </a:pPr>
            <a:r>
              <a:rPr lang="en-US"/>
              <a:t>Build prototypes and test</a:t>
            </a:r>
          </a:p>
          <a:p>
            <a:pPr marL="514350" lvl="0" indent="-514350">
              <a:buFont typeface="+mj-lt"/>
              <a:buAutoNum type="arabicPeriod"/>
            </a:pPr>
            <a:r>
              <a:rPr lang="en-US"/>
              <a:t>Perform Risk Analysis</a:t>
            </a:r>
          </a:p>
          <a:p>
            <a:pPr marL="514350" lvl="0" indent="-514350">
              <a:buFont typeface="+mj-lt"/>
              <a:buAutoNum type="arabicPeriod"/>
            </a:pPr>
            <a:r>
              <a:rPr lang="en-US"/>
              <a:t>Conduct design Verification including Safety/EMC testing and Software validation</a:t>
            </a:r>
          </a:p>
          <a:p>
            <a:pPr marL="514350" lvl="0" indent="-514350">
              <a:buFont typeface="+mj-lt"/>
              <a:buAutoNum type="arabicPeriod"/>
            </a:pPr>
            <a:r>
              <a:rPr lang="en-US"/>
              <a:t>Generate Design Output</a:t>
            </a:r>
          </a:p>
          <a:p>
            <a:pPr marL="514350" lvl="0" indent="-514350">
              <a:buFont typeface="+mj-lt"/>
              <a:buAutoNum type="arabicPeriod"/>
            </a:pPr>
            <a:r>
              <a:rPr lang="en-US"/>
              <a:t>Develop Manufacturing Processes and Validate</a:t>
            </a:r>
          </a:p>
          <a:p>
            <a:pPr marL="514350" lvl="0" indent="-514350">
              <a:buFont typeface="+mj-lt"/>
              <a:buAutoNum type="arabicPeriod"/>
            </a:pPr>
            <a:r>
              <a:rPr lang="en-US"/>
              <a:t>Manufacture Units for Clinical Trial</a:t>
            </a:r>
          </a:p>
          <a:p>
            <a:pPr marL="514350" lvl="0" indent="-514350">
              <a:buFont typeface="+mj-lt"/>
              <a:buAutoNum type="arabicPeriod"/>
            </a:pPr>
            <a:r>
              <a:rPr lang="en-US"/>
              <a:t>Prepare and conduct Design Validation via clinical trial</a:t>
            </a:r>
          </a:p>
          <a:p>
            <a:pPr marL="514350" lvl="0" indent="-514350">
              <a:buFont typeface="+mj-lt"/>
              <a:buAutoNum type="arabicPeriod"/>
            </a:pPr>
            <a:r>
              <a:rPr lang="en-US"/>
              <a:t>Prepare FDA submission and Technical File for EU submissions</a:t>
            </a:r>
          </a:p>
          <a:p>
            <a:pPr marL="0" indent="0">
              <a:buNone/>
            </a:pPr>
            <a:r>
              <a:rPr lang="en-US" smtClean="0"/>
              <a:t>Steps </a:t>
            </a:r>
            <a:r>
              <a:rPr lang="en-US"/>
              <a:t>2 to 5 may have to re-iterate.</a:t>
            </a:r>
          </a:p>
          <a:p>
            <a:pPr marL="0" indent="0">
              <a:buNone/>
            </a:pPr>
            <a:endParaRPr lang="en-US"/>
          </a:p>
          <a:p>
            <a:pPr marL="0" indent="0">
              <a:buNone/>
            </a:pPr>
            <a:r>
              <a:rPr lang="en-US" smtClean="0"/>
              <a:t>Artemis needs a Quality Assurance department along with Engineering to harmonize the quality controlled development process.</a:t>
            </a:r>
          </a:p>
          <a:p>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787431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122"/>
            <a:ext cx="10515600" cy="1325563"/>
          </a:xfrm>
        </p:spPr>
        <p:txBody>
          <a:bodyPr/>
          <a:lstStyle/>
          <a:p>
            <a:r>
              <a:rPr lang="en-US" smtClean="0"/>
              <a:t>This slide deck - introductory</a:t>
            </a:r>
            <a:endParaRPr lang="en-US"/>
          </a:p>
        </p:txBody>
      </p:sp>
      <p:sp>
        <p:nvSpPr>
          <p:cNvPr id="3" name="Content Placeholder 2"/>
          <p:cNvSpPr>
            <a:spLocks noGrp="1"/>
          </p:cNvSpPr>
          <p:nvPr>
            <p:ph idx="1"/>
          </p:nvPr>
        </p:nvSpPr>
        <p:spPr>
          <a:xfrm>
            <a:off x="1326714" y="2016691"/>
            <a:ext cx="9201411" cy="3872174"/>
          </a:xfrm>
        </p:spPr>
        <p:txBody>
          <a:bodyPr>
            <a:normAutofit fontScale="92500" lnSpcReduction="20000"/>
          </a:bodyPr>
          <a:lstStyle/>
          <a:p>
            <a:r>
              <a:rPr lang="en-US" smtClean="0"/>
              <a:t>Discussion of the market opportunity</a:t>
            </a:r>
          </a:p>
          <a:p>
            <a:endParaRPr lang="en-US" smtClean="0"/>
          </a:p>
          <a:p>
            <a:r>
              <a:rPr lang="en-US" smtClean="0"/>
              <a:t>Founding Team and other key players</a:t>
            </a:r>
          </a:p>
          <a:p>
            <a:endParaRPr lang="en-US" smtClean="0"/>
          </a:p>
          <a:p>
            <a:r>
              <a:rPr lang="en-US" smtClean="0"/>
              <a:t>Introduction to our solution</a:t>
            </a:r>
          </a:p>
          <a:p>
            <a:endParaRPr lang="en-US" smtClean="0"/>
          </a:p>
          <a:p>
            <a:r>
              <a:rPr lang="en-US" smtClean="0"/>
              <a:t>High-level discussion of our plan;  review of progress</a:t>
            </a:r>
          </a:p>
          <a:p>
            <a:endParaRPr lang="en-US" smtClean="0"/>
          </a:p>
          <a:p>
            <a:r>
              <a:rPr lang="en-US" smtClean="0"/>
              <a:t>Capitalization</a:t>
            </a:r>
          </a:p>
          <a:p>
            <a:pPr marL="0" indent="0">
              <a:buNone/>
            </a:pPr>
            <a:endParaRPr lang="en-US"/>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5091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4743"/>
          </a:xfrm>
        </p:spPr>
        <p:txBody>
          <a:bodyPr/>
          <a:lstStyle/>
          <a:p>
            <a:r>
              <a:rPr lang="en-US" smtClean="0"/>
              <a:t>Gantt for Key Development</a:t>
            </a:r>
            <a:endParaRPr lang="en-US"/>
          </a:p>
        </p:txBody>
      </p:sp>
      <p:pic>
        <p:nvPicPr>
          <p:cNvPr id="4" name="Content Placeholder 3"/>
          <p:cNvPicPr>
            <a:picLocks noGrp="1" noChangeAspect="1"/>
          </p:cNvPicPr>
          <p:nvPr>
            <p:ph idx="1"/>
          </p:nvPr>
        </p:nvPicPr>
        <p:blipFill>
          <a:blip r:embed="rId2"/>
          <a:srcRect/>
          <a:stretch>
            <a:fillRect/>
          </a:stretch>
        </p:blipFill>
        <p:spPr>
          <a:xfrm>
            <a:off x="1524000" y="1411113"/>
            <a:ext cx="9144000" cy="5250658"/>
          </a:xfrm>
        </p:spPr>
      </p:pic>
      <p:sp>
        <p:nvSpPr>
          <p:cNvPr id="3" name="Footer Placeholder 2"/>
          <p:cNvSpPr>
            <a:spLocks noGrp="1"/>
          </p:cNvSpPr>
          <p:nvPr>
            <p:ph type="ftr" sz="quarter" idx="11"/>
          </p:nvPr>
        </p:nvSpPr>
        <p:spPr>
          <a:xfrm>
            <a:off x="230696" y="6356350"/>
            <a:ext cx="1134649" cy="365125"/>
          </a:xfrm>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916224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3741"/>
          </a:xfrm>
        </p:spPr>
        <p:txBody>
          <a:bodyPr/>
          <a:lstStyle/>
          <a:p>
            <a:r>
              <a:rPr lang="en-US" smtClean="0"/>
              <a:t>Regulatory US</a:t>
            </a:r>
            <a:endParaRPr lang="en-US"/>
          </a:p>
        </p:txBody>
      </p:sp>
      <p:sp>
        <p:nvSpPr>
          <p:cNvPr id="3" name="Content Placeholder 2"/>
          <p:cNvSpPr>
            <a:spLocks noGrp="1"/>
          </p:cNvSpPr>
          <p:nvPr>
            <p:ph idx="1"/>
          </p:nvPr>
        </p:nvSpPr>
        <p:spPr>
          <a:xfrm>
            <a:off x="612648" y="1527048"/>
            <a:ext cx="10515600" cy="4351338"/>
          </a:xfrm>
        </p:spPr>
        <p:txBody>
          <a:bodyPr>
            <a:normAutofit fontScale="55000" lnSpcReduction="20000"/>
          </a:bodyPr>
          <a:lstStyle/>
          <a:p>
            <a:r>
              <a:rPr lang="en-US"/>
              <a:t>There are four basic steps involved in getting FDA marketing clearance in US:</a:t>
            </a:r>
          </a:p>
          <a:p>
            <a:pPr marL="914400" lvl="1" indent="-457200">
              <a:buFont typeface="+mj-lt"/>
              <a:buAutoNum type="arabicPeriod"/>
            </a:pPr>
            <a:r>
              <a:rPr lang="en-US"/>
              <a:t>Classify your device and </a:t>
            </a:r>
            <a:r>
              <a:rPr lang="en-US" smtClean="0"/>
              <a:t>understand </a:t>
            </a:r>
            <a:r>
              <a:rPr lang="en-US"/>
              <a:t>applicable regulatory controls.</a:t>
            </a:r>
          </a:p>
          <a:p>
            <a:pPr marL="914400" lvl="1" indent="-457200">
              <a:buFont typeface="+mj-lt"/>
              <a:buAutoNum type="arabicPeriod"/>
            </a:pPr>
            <a:r>
              <a:rPr lang="en-US"/>
              <a:t>Select and prepare the correct Premarket Submission.</a:t>
            </a:r>
          </a:p>
          <a:p>
            <a:pPr marL="914400" lvl="1" indent="-457200">
              <a:buFont typeface="+mj-lt"/>
              <a:buAutoNum type="arabicPeriod"/>
            </a:pPr>
            <a:r>
              <a:rPr lang="en-US"/>
              <a:t>Send your Premarket Submission to the FDA and interact with the FDA staff during review.</a:t>
            </a:r>
          </a:p>
          <a:p>
            <a:pPr marL="914400" lvl="1" indent="-457200">
              <a:buFont typeface="+mj-lt"/>
              <a:buAutoNum type="arabicPeriod"/>
            </a:pPr>
            <a:r>
              <a:rPr lang="en-US"/>
              <a:t>Comply with Applicable Regulatory Controls Including the Establishment Registration and Device Listing</a:t>
            </a:r>
          </a:p>
          <a:p>
            <a:pPr marL="0" indent="0">
              <a:buNone/>
            </a:pPr>
            <a:r>
              <a:rPr lang="en-US" smtClean="0"/>
              <a:t>Note </a:t>
            </a:r>
            <a:r>
              <a:rPr lang="en-US"/>
              <a:t>that most likely the device will fall under Class II of FDA and will require a 510(k) Premarket Notification submission for marketing clearance.</a:t>
            </a:r>
          </a:p>
          <a:p>
            <a:pPr marL="0" indent="0">
              <a:buNone/>
            </a:pPr>
            <a:endParaRPr lang="en-US" smtClean="0"/>
          </a:p>
          <a:p>
            <a:pPr marL="0" indent="0">
              <a:buNone/>
            </a:pPr>
            <a:r>
              <a:rPr lang="en-US" smtClean="0"/>
              <a:t>In </a:t>
            </a:r>
            <a:r>
              <a:rPr lang="en-US"/>
              <a:t>step 2, the Premarket Submission must show that the device was developed and tested as follows</a:t>
            </a:r>
            <a:r>
              <a:rPr lang="en-US" smtClean="0"/>
              <a:t>:</a:t>
            </a:r>
            <a:r>
              <a:rPr lang="en-US"/>
              <a:t> </a:t>
            </a:r>
          </a:p>
          <a:p>
            <a:pPr lvl="0"/>
            <a:r>
              <a:rPr lang="en-US"/>
              <a:t>Design Controls: Class II and class III devices must be designed in accordance with Design Controls under the Quality System Regulation, 21 CFR 820.30.</a:t>
            </a:r>
          </a:p>
          <a:p>
            <a:pPr lvl="0"/>
            <a:r>
              <a:rPr lang="en-US"/>
              <a:t>Non-clinical Testing: This includes performance verification testing, which is usually conducted by the manufacturer, and compliance verification to Safety and Electro-Magnetic Compatibility standards such as UL 60601-1 and 47 CFR 15b, which is conducted by an accredited laboratory.</a:t>
            </a:r>
          </a:p>
          <a:p>
            <a:pPr lvl="0"/>
            <a:r>
              <a:rPr lang="en-US"/>
              <a:t>Clinical Evidence: Prior to initiating a clinical study, the study sponsor may need to obtain approval of an Investigational Device Exemption (IDE) by the FDA. The study will also need to be approved by the appropriate Institutional Review Board (IRB). Clinical studies must comply with all applicable IDE regulations and Good Clinical Practices (GCPs).</a:t>
            </a:r>
          </a:p>
          <a:p>
            <a:pPr lvl="0"/>
            <a:r>
              <a:rPr lang="en-US"/>
              <a:t>Labeling: The labeling for a device must be written according to labeling regulations, 21 CFR 801.</a:t>
            </a:r>
          </a:p>
          <a:p>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58894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6163"/>
          </a:xfrm>
        </p:spPr>
        <p:txBody>
          <a:bodyPr/>
          <a:lstStyle/>
          <a:p>
            <a:r>
              <a:rPr lang="en-US" smtClean="0"/>
              <a:t>Regulatory EU</a:t>
            </a:r>
            <a:endParaRPr lang="en-US"/>
          </a:p>
        </p:txBody>
      </p:sp>
      <p:sp>
        <p:nvSpPr>
          <p:cNvPr id="3" name="Content Placeholder 2"/>
          <p:cNvSpPr>
            <a:spLocks noGrp="1"/>
          </p:cNvSpPr>
          <p:nvPr>
            <p:ph idx="1"/>
          </p:nvPr>
        </p:nvSpPr>
        <p:spPr>
          <a:xfrm>
            <a:off x="612648" y="1527048"/>
            <a:ext cx="10515600" cy="4351338"/>
          </a:xfrm>
        </p:spPr>
        <p:txBody>
          <a:bodyPr>
            <a:normAutofit fontScale="55000" lnSpcReduction="20000"/>
          </a:bodyPr>
          <a:lstStyle/>
          <a:p>
            <a:pPr marL="514350" indent="-514350">
              <a:buFont typeface="+mj-lt"/>
              <a:buAutoNum type="arabicPeriod"/>
            </a:pPr>
            <a:r>
              <a:rPr lang="en-US"/>
              <a:t>Classify Your Device and Understand Applicable Regulatory Controls.</a:t>
            </a:r>
          </a:p>
          <a:p>
            <a:pPr marL="514350" indent="-514350">
              <a:buFont typeface="+mj-lt"/>
              <a:buAutoNum type="arabicPeriod"/>
            </a:pPr>
            <a:r>
              <a:rPr lang="en-US"/>
              <a:t>Prepare a Technical File or Design Dossier for Class III with evidence of compliance to the Medical Devices Directive.</a:t>
            </a:r>
          </a:p>
          <a:p>
            <a:pPr marL="514350" indent="-514350">
              <a:buFont typeface="+mj-lt"/>
              <a:buAutoNum type="arabicPeriod"/>
            </a:pPr>
            <a:r>
              <a:rPr lang="en-US"/>
              <a:t>Send Technical File to a Notified Body, interact with Notified Body staff during review and Receive a CE Mark certificate from if Class I with Measuring or Sterile function, Class IIa, IIb, or III.</a:t>
            </a:r>
          </a:p>
          <a:p>
            <a:pPr marL="514350" indent="-514350">
              <a:buFont typeface="+mj-lt"/>
              <a:buAutoNum type="arabicPeriod"/>
            </a:pPr>
            <a:r>
              <a:rPr lang="en-US"/>
              <a:t>Appoint a European Authorized Representative if you have no physical location in Europe and register the medical device with the Competent Authorities, where applicable</a:t>
            </a:r>
            <a:r>
              <a:rPr lang="en-US" smtClean="0"/>
              <a:t>.</a:t>
            </a:r>
            <a:r>
              <a:rPr lang="en-US"/>
              <a:t> </a:t>
            </a:r>
          </a:p>
          <a:p>
            <a:pPr marL="0" indent="0">
              <a:buNone/>
            </a:pPr>
            <a:endParaRPr lang="en-US" smtClean="0"/>
          </a:p>
          <a:p>
            <a:pPr marL="0" indent="0">
              <a:buNone/>
            </a:pPr>
            <a:r>
              <a:rPr lang="en-US" smtClean="0"/>
              <a:t>Again </a:t>
            </a:r>
            <a:r>
              <a:rPr lang="en-US"/>
              <a:t>most likely the device will fall under Class IIa.</a:t>
            </a:r>
          </a:p>
          <a:p>
            <a:pPr marL="0" indent="0">
              <a:buNone/>
            </a:pPr>
            <a:r>
              <a:rPr lang="en-US" smtClean="0"/>
              <a:t>In </a:t>
            </a:r>
            <a:r>
              <a:rPr lang="en-US"/>
              <a:t>step 2, the Technical File will require that the device was developed and tested as follows:</a:t>
            </a:r>
          </a:p>
          <a:p>
            <a:pPr marL="0" indent="0">
              <a:buNone/>
            </a:pPr>
            <a:endParaRPr lang="en-US"/>
          </a:p>
          <a:p>
            <a:pPr lvl="0"/>
            <a:r>
              <a:rPr lang="en-US"/>
              <a:t>Design Controls: Medical devices must be designed in accordance with Design Controls under a Quality Management System certified to ISO13485.</a:t>
            </a:r>
          </a:p>
          <a:p>
            <a:pPr lvl="0"/>
            <a:r>
              <a:rPr lang="en-US"/>
              <a:t>Non-clinical Testing: This includes performance verification testing, which is usually conducted by the manufacturer, and compliance verification to Safety and Electro-Magnetic Compatibility standards such as IEC60601-1 and IEC 60601-1-2, which is conducted by an accredited laboratory.</a:t>
            </a:r>
          </a:p>
          <a:p>
            <a:pPr lvl="0"/>
            <a:r>
              <a:rPr lang="en-US"/>
              <a:t>Clinical Evidence: According to EN540 for clinical investigation.</a:t>
            </a:r>
          </a:p>
          <a:p>
            <a:pPr lvl="0"/>
            <a:r>
              <a:rPr lang="en-US"/>
              <a:t>Labeling: Labeling is part of Safety standard.</a:t>
            </a:r>
          </a:p>
          <a:p>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934046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371"/>
          </a:xfrm>
        </p:spPr>
        <p:txBody>
          <a:bodyPr/>
          <a:lstStyle/>
          <a:p>
            <a:r>
              <a:rPr lang="en-US" smtClean="0"/>
              <a:t>Regulatory Process FDA 510(k)</a:t>
            </a:r>
            <a:endParaRPr lang="en-US"/>
          </a:p>
        </p:txBody>
      </p:sp>
      <p:sp>
        <p:nvSpPr>
          <p:cNvPr id="3" name="Content Placeholder 2"/>
          <p:cNvSpPr>
            <a:spLocks noGrp="1"/>
          </p:cNvSpPr>
          <p:nvPr>
            <p:ph idx="1"/>
          </p:nvPr>
        </p:nvSpPr>
        <p:spPr>
          <a:xfrm>
            <a:off x="612648" y="1527048"/>
            <a:ext cx="10515600" cy="4351338"/>
          </a:xfrm>
        </p:spPr>
        <p:txBody>
          <a:bodyPr numCol="2">
            <a:normAutofit fontScale="47500" lnSpcReduction="20000"/>
          </a:bodyPr>
          <a:lstStyle/>
          <a:p>
            <a:pPr marL="0" indent="0">
              <a:buNone/>
            </a:pPr>
            <a:r>
              <a:rPr lang="en-US">
                <a:hlinkClick r:id="rId2"/>
              </a:rPr>
              <a:t>https://</a:t>
            </a:r>
            <a:r>
              <a:rPr lang="en-US" smtClean="0">
                <a:hlinkClick r:id="rId2"/>
              </a:rPr>
              <a:t>www.fda.gov/medical-devices/device-advice-comprehensive-regulatory-assistance/how-study-and-market-your-device</a:t>
            </a:r>
            <a:endParaRPr lang="en-US" smtClean="0"/>
          </a:p>
          <a:p>
            <a:pPr marL="0" indent="0">
              <a:buNone/>
            </a:pPr>
            <a:endParaRPr lang="en-US"/>
          </a:p>
          <a:p>
            <a:pPr marL="0" indent="0">
              <a:buNone/>
            </a:pPr>
            <a:r>
              <a:rPr lang="en-US">
                <a:hlinkClick r:id="rId3"/>
              </a:rPr>
              <a:t>https://www.fda.gov/medical-devices/premarket-submissions-selecting-and-preparing-correct-submission/premarket-notification-510k</a:t>
            </a:r>
            <a:endParaRPr lang="en-US"/>
          </a:p>
          <a:p>
            <a:pPr marL="0" indent="0">
              <a:buNone/>
            </a:pPr>
            <a:r>
              <a:rPr lang="en-US"/>
              <a:t> </a:t>
            </a:r>
          </a:p>
          <a:p>
            <a:pPr marL="0" indent="0">
              <a:buNone/>
            </a:pPr>
            <a:r>
              <a:rPr lang="en-US"/>
              <a:t>TRADITIONAL 510(k) submission</a:t>
            </a:r>
          </a:p>
          <a:p>
            <a:pPr marL="0" indent="0">
              <a:buNone/>
            </a:pPr>
            <a:r>
              <a:rPr lang="en-US"/>
              <a:t>Most companies must submit a traditional 510(k) Premarket Notification which is a full 510(k) that includes all </a:t>
            </a:r>
            <a:r>
              <a:rPr lang="en-US" smtClean="0"/>
              <a:t>of the following sections:</a:t>
            </a:r>
          </a:p>
          <a:p>
            <a:pPr marL="514350" indent="-514350">
              <a:buFont typeface="+mj-lt"/>
              <a:buAutoNum type="arabicPeriod"/>
            </a:pPr>
            <a:r>
              <a:rPr lang="en-US"/>
              <a:t>Medical Device User Fee Cover Sheet</a:t>
            </a:r>
          </a:p>
          <a:p>
            <a:pPr marL="514350" indent="-514350">
              <a:buFont typeface="+mj-lt"/>
              <a:buAutoNum type="arabicPeriod"/>
            </a:pPr>
            <a:r>
              <a:rPr lang="en-US"/>
              <a:t>CDRH Premarket Review Submission Cover Sheet</a:t>
            </a:r>
          </a:p>
          <a:p>
            <a:pPr marL="514350" indent="-514350">
              <a:buFont typeface="+mj-lt"/>
              <a:buAutoNum type="arabicPeriod"/>
            </a:pPr>
            <a:r>
              <a:rPr lang="en-US"/>
              <a:t>510(k) Cover Letter</a:t>
            </a:r>
          </a:p>
          <a:p>
            <a:pPr marL="514350" indent="-514350">
              <a:buFont typeface="+mj-lt"/>
              <a:buAutoNum type="arabicPeriod"/>
            </a:pPr>
            <a:r>
              <a:rPr lang="en-US"/>
              <a:t>Indications for Use Statement</a:t>
            </a:r>
          </a:p>
          <a:p>
            <a:pPr marL="514350" indent="-514350">
              <a:buFont typeface="+mj-lt"/>
              <a:buAutoNum type="arabicPeriod"/>
            </a:pPr>
            <a:r>
              <a:rPr lang="en-US"/>
              <a:t>510(k) Summary or 510(k) Statement</a:t>
            </a:r>
          </a:p>
          <a:p>
            <a:pPr marL="514350" indent="-514350">
              <a:buFont typeface="+mj-lt"/>
              <a:buAutoNum type="arabicPeriod"/>
            </a:pPr>
            <a:r>
              <a:rPr lang="en-US"/>
              <a:t>Truthful and Accuracy Statement</a:t>
            </a:r>
          </a:p>
          <a:p>
            <a:pPr marL="514350" indent="-514350">
              <a:buFont typeface="+mj-lt"/>
              <a:buAutoNum type="arabicPeriod"/>
            </a:pPr>
            <a:r>
              <a:rPr lang="en-US"/>
              <a:t>Summary and Certification</a:t>
            </a:r>
          </a:p>
          <a:p>
            <a:pPr marL="514350" indent="-514350">
              <a:buFont typeface="+mj-lt"/>
              <a:buAutoNum type="arabicPeriod"/>
            </a:pPr>
            <a:r>
              <a:rPr lang="en-US"/>
              <a:t>Financial Certification or Disclosure Statement</a:t>
            </a:r>
          </a:p>
          <a:p>
            <a:pPr marL="514350" indent="-514350">
              <a:buFont typeface="+mj-lt"/>
              <a:buAutoNum type="arabicPeriod"/>
            </a:pPr>
            <a:r>
              <a:rPr lang="en-US"/>
              <a:t>Declarations of Conformity and Summary Reports</a:t>
            </a:r>
          </a:p>
          <a:p>
            <a:pPr marL="514350" indent="-514350">
              <a:buFont typeface="+mj-lt"/>
              <a:buAutoNum type="arabicPeriod"/>
            </a:pPr>
            <a:r>
              <a:rPr lang="en-US"/>
              <a:t>Executive Summary</a:t>
            </a:r>
          </a:p>
          <a:p>
            <a:pPr marL="514350" indent="-514350">
              <a:buFont typeface="+mj-lt"/>
              <a:buAutoNum type="arabicPeriod"/>
            </a:pPr>
            <a:r>
              <a:rPr lang="en-US"/>
              <a:t>Device Description</a:t>
            </a:r>
          </a:p>
          <a:p>
            <a:pPr marL="514350" indent="-514350">
              <a:buFont typeface="+mj-lt"/>
              <a:buAutoNum type="arabicPeriod"/>
            </a:pPr>
            <a:r>
              <a:rPr lang="en-US"/>
              <a:t>Substantial Equivalence Discussion</a:t>
            </a:r>
          </a:p>
          <a:p>
            <a:pPr marL="514350" indent="-514350">
              <a:buFont typeface="+mj-lt"/>
              <a:buAutoNum type="arabicPeriod"/>
            </a:pPr>
            <a:r>
              <a:rPr lang="en-US"/>
              <a:t>Proposed Labeling</a:t>
            </a:r>
          </a:p>
          <a:p>
            <a:pPr marL="514350" indent="-514350">
              <a:buFont typeface="+mj-lt"/>
              <a:buAutoNum type="arabicPeriod"/>
            </a:pPr>
            <a:r>
              <a:rPr lang="en-US"/>
              <a:t>Sterilization and Shelf Life</a:t>
            </a:r>
          </a:p>
          <a:p>
            <a:pPr marL="514350" indent="-514350">
              <a:buFont typeface="+mj-lt"/>
              <a:buAutoNum type="arabicPeriod"/>
            </a:pPr>
            <a:r>
              <a:rPr lang="en-US"/>
              <a:t>Biocompatibility</a:t>
            </a:r>
          </a:p>
          <a:p>
            <a:pPr marL="514350" indent="-514350">
              <a:buFont typeface="+mj-lt"/>
              <a:buAutoNum type="arabicPeriod"/>
            </a:pPr>
            <a:r>
              <a:rPr lang="en-US"/>
              <a:t>Software</a:t>
            </a:r>
          </a:p>
          <a:p>
            <a:pPr marL="514350" indent="-514350">
              <a:buFont typeface="+mj-lt"/>
              <a:buAutoNum type="arabicPeriod"/>
            </a:pPr>
            <a:r>
              <a:rPr lang="en-US"/>
              <a:t>Electromagnetic Compatibility and Electrical Safety</a:t>
            </a:r>
          </a:p>
          <a:p>
            <a:pPr marL="514350" indent="-514350">
              <a:buFont typeface="+mj-lt"/>
              <a:buAutoNum type="arabicPeriod"/>
            </a:pPr>
            <a:r>
              <a:rPr lang="en-US"/>
              <a:t>Performance Testing ? Bench</a:t>
            </a:r>
          </a:p>
          <a:p>
            <a:pPr marL="514350" indent="-514350">
              <a:buFont typeface="+mj-lt"/>
              <a:buAutoNum type="arabicPeriod"/>
            </a:pPr>
            <a:r>
              <a:rPr lang="en-US"/>
              <a:t>Performance Testing ? Animal</a:t>
            </a:r>
          </a:p>
          <a:p>
            <a:pPr marL="514350" indent="-514350">
              <a:buFont typeface="+mj-lt"/>
              <a:buAutoNum type="arabicPeriod"/>
            </a:pPr>
            <a:r>
              <a:rPr lang="en-US"/>
              <a:t>Performance Testing ? Clinical</a:t>
            </a:r>
          </a:p>
          <a:p>
            <a:pPr marL="0" indent="0">
              <a:buNone/>
            </a:pPr>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42321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706"/>
            <a:ext cx="10515600" cy="1156787"/>
          </a:xfrm>
        </p:spPr>
        <p:txBody>
          <a:bodyPr/>
          <a:lstStyle/>
          <a:p>
            <a:r>
              <a:rPr lang="en-US" smtClean="0"/>
              <a:t>Regulatory Process FDA PMA</a:t>
            </a:r>
            <a:endParaRPr lang="en-US"/>
          </a:p>
        </p:txBody>
      </p:sp>
      <p:sp>
        <p:nvSpPr>
          <p:cNvPr id="3" name="Content Placeholder 2"/>
          <p:cNvSpPr>
            <a:spLocks noGrp="1"/>
          </p:cNvSpPr>
          <p:nvPr>
            <p:ph idx="1"/>
          </p:nvPr>
        </p:nvSpPr>
        <p:spPr>
          <a:xfrm>
            <a:off x="988428" y="1683622"/>
            <a:ext cx="10515600" cy="4647675"/>
          </a:xfrm>
        </p:spPr>
        <p:txBody>
          <a:bodyPr numCol="2">
            <a:normAutofit fontScale="85000" lnSpcReduction="10000"/>
          </a:bodyPr>
          <a:lstStyle/>
          <a:p>
            <a:r>
              <a:rPr lang="en-US"/>
              <a:t>Applicant submits “informal” PMA Shell to the attention of the CDRH Branch</a:t>
            </a:r>
          </a:p>
          <a:p>
            <a:r>
              <a:rPr lang="en-US"/>
              <a:t>Chief of the appropriate review division or to the applications division in the</a:t>
            </a:r>
          </a:p>
          <a:p>
            <a:r>
              <a:rPr lang="en-US"/>
              <a:t>appropriate CBER office.</a:t>
            </a:r>
          </a:p>
          <a:p>
            <a:r>
              <a:rPr lang="en-US"/>
              <a:t>Applicant submits final PMA Shell to DMC or DCC</a:t>
            </a:r>
          </a:p>
          <a:p>
            <a:r>
              <a:rPr lang="en-US"/>
              <a:t>Applicant submits PMA modules in accordance with</a:t>
            </a:r>
          </a:p>
          <a:p>
            <a:r>
              <a:rPr lang="en-US"/>
              <a:t>agreed upon schedule (each module subject to a 90-day</a:t>
            </a:r>
          </a:p>
          <a:p>
            <a:r>
              <a:rPr lang="en-US"/>
              <a:t>review clock)</a:t>
            </a:r>
          </a:p>
          <a:p>
            <a:r>
              <a:rPr lang="en-US"/>
              <a:t>Applicant submits final PMA module, thereby completing</a:t>
            </a:r>
          </a:p>
          <a:p>
            <a:r>
              <a:rPr lang="en-US"/>
              <a:t>the Modular PMA (180-day review clock)</a:t>
            </a:r>
          </a:p>
          <a:p>
            <a:r>
              <a:rPr lang="en-US"/>
              <a:t>Review division sends a letter to the applicant</a:t>
            </a:r>
          </a:p>
          <a:p>
            <a:r>
              <a:rPr lang="en-US"/>
              <a:t>accepting the shell</a:t>
            </a:r>
          </a:p>
          <a:p>
            <a:r>
              <a:rPr lang="en-US"/>
              <a:t>Applicant submits user</a:t>
            </a:r>
          </a:p>
          <a:p>
            <a:r>
              <a:rPr lang="en-US"/>
              <a:t>fee payment before 1st</a:t>
            </a:r>
          </a:p>
          <a:p>
            <a:r>
              <a:rPr lang="en-US"/>
              <a:t>PMA module</a:t>
            </a:r>
          </a:p>
          <a:p>
            <a:r>
              <a:rPr lang="en-US"/>
              <a:t>Applicant reaches</a:t>
            </a:r>
          </a:p>
          <a:p>
            <a:r>
              <a:rPr lang="en-US"/>
              <a:t>agreement with </a:t>
            </a:r>
            <a:r>
              <a:rPr lang="en-US" smtClean="0"/>
              <a:t>FDA</a:t>
            </a:r>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722118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smtClean="0"/>
              <a:t>Regulatory Process Standards</a:t>
            </a:r>
            <a:endParaRPr lang="en-US"/>
          </a:p>
        </p:txBody>
      </p:sp>
      <p:sp>
        <p:nvSpPr>
          <p:cNvPr id="3" name="Content Placeholder 2"/>
          <p:cNvSpPr>
            <a:spLocks noGrp="1"/>
          </p:cNvSpPr>
          <p:nvPr>
            <p:ph idx="1"/>
          </p:nvPr>
        </p:nvSpPr>
        <p:spPr>
          <a:xfrm>
            <a:off x="838199" y="1739990"/>
            <a:ext cx="10296311" cy="4351338"/>
          </a:xfrm>
        </p:spPr>
        <p:txBody>
          <a:bodyPr>
            <a:normAutofit fontScale="77500" lnSpcReduction="20000"/>
          </a:bodyPr>
          <a:lstStyle/>
          <a:p>
            <a:r>
              <a:rPr lang="en-US"/>
              <a:t>EN1441 Medical devices – risk analysis</a:t>
            </a:r>
          </a:p>
          <a:p>
            <a:r>
              <a:rPr lang="en-US"/>
              <a:t>EN980 Graphical Symbols for Use in the Labeling of Medical Devices 80/181/EEC</a:t>
            </a:r>
          </a:p>
          <a:p>
            <a:r>
              <a:rPr lang="en-US"/>
              <a:t>BS EN1041 Information supplied by the manufacturer with medical devices</a:t>
            </a:r>
          </a:p>
          <a:p>
            <a:r>
              <a:rPr lang="en-US"/>
              <a:t>BS EN540 Clinical investigation of medical devices for humans</a:t>
            </a:r>
          </a:p>
          <a:p>
            <a:r>
              <a:rPr lang="en-US"/>
              <a:t>IEC601-1-4 Medical electrical equipment - Part 1: General requirements for safety - 4. Collateral standard: Programmable electrical medical systems</a:t>
            </a:r>
          </a:p>
          <a:p>
            <a:pPr marL="0" indent="0">
              <a:buNone/>
            </a:pPr>
            <a:endParaRPr lang="en-US"/>
          </a:p>
          <a:p>
            <a:r>
              <a:rPr lang="en-US"/>
              <a:t>Any experimentation involving use of a medical device on a human subject falls under the IDE regulation and informed consent.  If the medical device is a non-significant risk device, then FDA review of the IDE is not required - all you need is one hospital Institutional Review Board (IRB) to approve your clinical protocol and informed consent form, and you can conduct your study with oversight from the hospital IRB.</a:t>
            </a:r>
          </a:p>
          <a:p>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2504704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7374"/>
          </a:xfrm>
        </p:spPr>
        <p:txBody>
          <a:bodyPr/>
          <a:lstStyle/>
          <a:p>
            <a:r>
              <a:rPr lang="en-US"/>
              <a:t>Artemis </a:t>
            </a:r>
            <a:r>
              <a:rPr lang="en-US" smtClean="0"/>
              <a:t>Technology</a:t>
            </a:r>
            <a:endParaRPr lang="en-US"/>
          </a:p>
        </p:txBody>
      </p:sp>
      <p:sp>
        <p:nvSpPr>
          <p:cNvPr id="3" name="Content Placeholder 2"/>
          <p:cNvSpPr>
            <a:spLocks noGrp="1"/>
          </p:cNvSpPr>
          <p:nvPr>
            <p:ph idx="1"/>
          </p:nvPr>
        </p:nvSpPr>
        <p:spPr>
          <a:xfrm>
            <a:off x="609600" y="1527048"/>
            <a:ext cx="10972800" cy="3505199"/>
          </a:xfrm>
        </p:spPr>
        <p:txBody>
          <a:bodyPr>
            <a:normAutofit/>
          </a:bodyPr>
          <a:lstStyle/>
          <a:p>
            <a:r>
              <a:rPr lang="en-US" smtClean="0"/>
              <a:t>The Artemis Device is a </a:t>
            </a:r>
            <a:r>
              <a:rPr lang="en-US" smtClean="0">
                <a:solidFill>
                  <a:schemeClr val="accent5"/>
                </a:solidFill>
              </a:rPr>
              <a:t>Spectrometer</a:t>
            </a:r>
          </a:p>
          <a:p>
            <a:pPr lvl="1"/>
            <a:r>
              <a:rPr lang="en-US" smtClean="0"/>
              <a:t>A tool that uses the color of a substance to determine how much of the substance is in a mixture</a:t>
            </a:r>
          </a:p>
          <a:p>
            <a:pPr lvl="1"/>
            <a:r>
              <a:rPr lang="en-US" smtClean="0"/>
              <a:t>We use our eyes to do this every day</a:t>
            </a:r>
          </a:p>
          <a:p>
            <a:pPr lvl="1"/>
            <a:r>
              <a:rPr lang="en-US" smtClean="0"/>
              <a:t>For example, you can tell if there is a little or a lot of cream in the coffee in the image below, just by looking at the color</a:t>
            </a:r>
            <a:endParaRPr lang="en-US"/>
          </a:p>
        </p:txBody>
      </p:sp>
      <p:pic>
        <p:nvPicPr>
          <p:cNvPr id="4" name="Picture 3"/>
          <p:cNvPicPr>
            <a:picLocks noChangeAspect="1"/>
          </p:cNvPicPr>
          <p:nvPr/>
        </p:nvPicPr>
        <p:blipFill>
          <a:blip r:embed="rId2"/>
          <a:srcRect t="14479" b="39792"/>
          <a:stretch>
            <a:fillRect/>
          </a:stretch>
        </p:blipFill>
        <p:spPr>
          <a:xfrm>
            <a:off x="2541145" y="4394200"/>
            <a:ext cx="7109711" cy="2463800"/>
          </a:xfrm>
          <a:prstGeom prst="rect">
            <a:avLst/>
          </a:prstGeom>
        </p:spPr>
      </p:pic>
      <p:sp>
        <p:nvSpPr>
          <p:cNvPr id="5" name="Footer Placeholder 4"/>
          <p:cNvSpPr>
            <a:spLocks noGrp="1"/>
          </p:cNvSpPr>
          <p:nvPr>
            <p:ph type="ftr" sz="quarter" idx="11"/>
          </p:nvPr>
        </p:nvSpPr>
        <p:spPr>
          <a:xfrm>
            <a:off x="493742" y="6356350"/>
            <a:ext cx="1591849" cy="365125"/>
          </a:xfrm>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25617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5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Capillary Blood and Clutter</a:t>
            </a:r>
            <a:endParaRPr lang="en-US"/>
          </a:p>
        </p:txBody>
      </p:sp>
      <p:sp>
        <p:nvSpPr>
          <p:cNvPr id="3" name="Content Placeholder 2"/>
          <p:cNvSpPr>
            <a:spLocks noGrp="1"/>
          </p:cNvSpPr>
          <p:nvPr>
            <p:ph idx="1"/>
          </p:nvPr>
        </p:nvSpPr>
        <p:spPr>
          <a:xfrm>
            <a:off x="612648" y="1971721"/>
            <a:ext cx="7721600" cy="4089400"/>
          </a:xfrm>
        </p:spPr>
        <p:txBody>
          <a:bodyPr>
            <a:normAutofit/>
          </a:bodyPr>
          <a:lstStyle/>
          <a:p>
            <a:r>
              <a:rPr lang="en-US" smtClean="0"/>
              <a:t>To measure blood glucose, the Artemis Device needs to measure the color of the blood</a:t>
            </a:r>
          </a:p>
          <a:p>
            <a:pPr lvl="1"/>
            <a:r>
              <a:rPr lang="en-US" smtClean="0"/>
              <a:t>Specifically, the </a:t>
            </a:r>
            <a:r>
              <a:rPr lang="en-US" b="1" smtClean="0"/>
              <a:t>Capillary </a:t>
            </a:r>
            <a:r>
              <a:rPr lang="en-US" b="1"/>
              <a:t>B</a:t>
            </a:r>
            <a:r>
              <a:rPr lang="en-US" b="1" smtClean="0"/>
              <a:t>lood</a:t>
            </a:r>
          </a:p>
          <a:p>
            <a:r>
              <a:rPr lang="en-US"/>
              <a:t>T</a:t>
            </a:r>
            <a:r>
              <a:rPr lang="en-US" smtClean="0"/>
              <a:t>he skin is cluttered with features other than capillary blood</a:t>
            </a:r>
          </a:p>
          <a:p>
            <a:pPr lvl="1"/>
            <a:r>
              <a:rPr lang="en-US" smtClean="0"/>
              <a:t>Skin cells and fluid, hair, fat, nerves, sweat glands, etc.</a:t>
            </a:r>
          </a:p>
          <a:p>
            <a:r>
              <a:rPr lang="en-US" smtClean="0"/>
              <a:t>This </a:t>
            </a:r>
            <a:r>
              <a:rPr lang="en-US"/>
              <a:t>is what is </a:t>
            </a:r>
            <a:r>
              <a:rPr lang="en-US" smtClean="0"/>
              <a:t>measured</a:t>
            </a:r>
          </a:p>
          <a:p>
            <a:r>
              <a:rPr lang="en-US" smtClean="0"/>
              <a:t>The Artemis Device will isolate this, the capillary</a:t>
            </a:r>
            <a:endParaRPr lang="en-US"/>
          </a:p>
          <a:p>
            <a:endParaRPr lang="en-US"/>
          </a:p>
          <a:p>
            <a:pPr lvl="1"/>
            <a:endParaRPr lang="en-US" smtClean="0"/>
          </a:p>
          <a:p>
            <a:pPr marL="457200" lvl="1" indent="0">
              <a:buNone/>
            </a:pPr>
            <a:endParaRPr lang="en-US" smtClean="0"/>
          </a:p>
        </p:txBody>
      </p:sp>
      <p:pic>
        <p:nvPicPr>
          <p:cNvPr id="1026" name="Picture 2"/>
          <p:cNvPicPr>
            <a:picLocks noChangeAspect="1" noChangeArrowheads="1"/>
          </p:cNvPicPr>
          <p:nvPr/>
        </p:nvPicPr>
        <p:blipFill>
          <a:blip r:embed="rId2"/>
          <a:srcRect l="21472" t="5677" r="27152" b="2473"/>
          <a:stretch>
            <a:fillRect/>
          </a:stretch>
        </p:blipFill>
        <p:spPr>
          <a:xfrm>
            <a:off x="8775700" y="2331107"/>
            <a:ext cx="3251200" cy="448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9105900" y="3568700"/>
            <a:ext cx="3086100" cy="2984500"/>
          </a:xfrm>
          <a:prstGeom prst="ellipse">
            <a:avLst/>
          </a:prstGeom>
          <a:noFill/>
          <a:ln w="34925"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4546948" y="4161791"/>
            <a:ext cx="4901852" cy="666993"/>
          </a:xfrm>
          <a:prstGeom prst="straightConnector1">
            <a:avLst/>
          </a:prstGeom>
          <a:ln w="31750" cap="flat"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2" idx="4"/>
          </p:cNvCxnSpPr>
          <p:nvPr/>
        </p:nvCxnSpPr>
        <p:spPr>
          <a:xfrm flipV="1">
            <a:off x="7922712" y="4692263"/>
            <a:ext cx="2408738" cy="625036"/>
          </a:xfrm>
          <a:prstGeom prst="straightConnector1">
            <a:avLst/>
          </a:prstGeom>
          <a:ln w="31750" cap="flat" algn="ctr">
            <a:solidFill>
              <a:srgbClr val="66FF33"/>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121900" y="4038601"/>
            <a:ext cx="419100" cy="653662"/>
          </a:xfrm>
          <a:prstGeom prst="ellipse">
            <a:avLst/>
          </a:prstGeom>
          <a:noFill/>
          <a:ln w="12700" cap="flat" algn="ctr">
            <a:solidFill>
              <a:srgbClr val="66FF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14599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bg/>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1" animBg="1"/>
      <p:bldP spid="12"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44201" cy="1325563"/>
          </a:xfrm>
        </p:spPr>
        <p:txBody>
          <a:bodyPr>
            <a:normAutofit/>
          </a:bodyPr>
          <a:lstStyle/>
          <a:p>
            <a:r>
              <a:rPr lang="en-US" sz="4000"/>
              <a:t>Artemis Unique “LightHunter” Technology </a:t>
            </a:r>
            <a:r>
              <a:rPr lang="en-US" sz="4000" smtClean="0"/>
              <a:t>Solution</a:t>
            </a:r>
            <a:endParaRPr lang="en-US" sz="4000"/>
          </a:p>
        </p:txBody>
      </p:sp>
      <p:sp>
        <p:nvSpPr>
          <p:cNvPr id="3" name="Content Placeholder 2"/>
          <p:cNvSpPr>
            <a:spLocks noGrp="1"/>
          </p:cNvSpPr>
          <p:nvPr>
            <p:ph idx="1"/>
          </p:nvPr>
        </p:nvSpPr>
        <p:spPr>
          <a:xfrm>
            <a:off x="1402914" y="1527048"/>
            <a:ext cx="10179485" cy="3428999"/>
          </a:xfrm>
        </p:spPr>
        <p:txBody>
          <a:bodyPr>
            <a:normAutofit/>
          </a:bodyPr>
          <a:lstStyle/>
          <a:p>
            <a:r>
              <a:rPr lang="en-US" smtClean="0"/>
              <a:t>A single skin measurement is very cluttered.</a:t>
            </a:r>
          </a:p>
          <a:p>
            <a:r>
              <a:rPr lang="en-US" smtClean="0"/>
              <a:t>But blood changes color during the pulse</a:t>
            </a:r>
          </a:p>
          <a:p>
            <a:pPr lvl="1"/>
            <a:r>
              <a:rPr lang="en-US" smtClean="0"/>
              <a:t>It is </a:t>
            </a:r>
            <a:r>
              <a:rPr lang="en-US"/>
              <a:t>more colored during high blood </a:t>
            </a:r>
            <a:r>
              <a:rPr lang="en-US" smtClean="0"/>
              <a:t>pressure</a:t>
            </a:r>
          </a:p>
          <a:p>
            <a:pPr lvl="1"/>
            <a:r>
              <a:rPr lang="en-US" smtClean="0"/>
              <a:t>And clearer </a:t>
            </a:r>
            <a:r>
              <a:rPr lang="en-US"/>
              <a:t>during low blood </a:t>
            </a:r>
            <a:r>
              <a:rPr lang="en-US" smtClean="0"/>
              <a:t>pressure</a:t>
            </a:r>
          </a:p>
          <a:p>
            <a:r>
              <a:rPr lang="en-US" smtClean="0"/>
              <a:t>The difference between low and high blood pressure measurements is capillary blood only</a:t>
            </a:r>
          </a:p>
          <a:p>
            <a:pPr lvl="1"/>
            <a:r>
              <a:rPr lang="en-US" smtClean="0"/>
              <a:t>This is called </a:t>
            </a:r>
            <a:r>
              <a:rPr lang="en-US" b="1" smtClean="0"/>
              <a:t>Pulse Differential Spectroscopy</a:t>
            </a:r>
          </a:p>
          <a:p>
            <a:endParaRPr lang="en-US"/>
          </a:p>
        </p:txBody>
      </p:sp>
      <p:pic>
        <p:nvPicPr>
          <p:cNvPr id="5" name="Picture 2" descr="C:\Users\grata_000\Desktop\Artemis\SlideDeck\backgroundsubtraction\capillary blank.png"/>
          <p:cNvPicPr>
            <a:picLocks noChangeAspect="1" noChangeArrowheads="1"/>
          </p:cNvPicPr>
          <p:nvPr/>
        </p:nvPicPr>
        <p:blipFill>
          <a:blip r:embed="rId2"/>
          <a:srcRect/>
          <a:stretch>
            <a:fillRect/>
          </a:stretch>
        </p:blipFill>
        <p:spPr>
          <a:xfrm>
            <a:off x="4504644" y="4876800"/>
            <a:ext cx="2528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grata_000\Desktop\Artemis\SlideDeck\backgroundsubtraction\capillary full.png"/>
          <p:cNvPicPr>
            <a:picLocks noChangeAspect="1" noChangeArrowheads="1"/>
          </p:cNvPicPr>
          <p:nvPr/>
        </p:nvPicPr>
        <p:blipFill>
          <a:blip r:embed="rId3"/>
          <a:srcRect/>
          <a:stretch>
            <a:fillRect/>
          </a:stretch>
        </p:blipFill>
        <p:spPr>
          <a:xfrm>
            <a:off x="847044" y="4876800"/>
            <a:ext cx="23025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rata_000\Desktop\Artemis\SlideDeck\backgroundsubtraction\capillary fullonly.png"/>
          <p:cNvPicPr>
            <a:picLocks noChangeAspect="1" noChangeArrowheads="1"/>
          </p:cNvPicPr>
          <p:nvPr/>
        </p:nvPicPr>
        <p:blipFill>
          <a:blip r:embed="rId4"/>
          <a:srcRect/>
          <a:stretch>
            <a:fillRect/>
          </a:stretch>
        </p:blipFill>
        <p:spPr>
          <a:xfrm>
            <a:off x="9279845" y="4876800"/>
            <a:ext cx="2302556"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Minus 3"/>
          <p:cNvSpPr/>
          <p:nvPr/>
        </p:nvSpPr>
        <p:spPr>
          <a:xfrm>
            <a:off x="3285444" y="5638800"/>
            <a:ext cx="1016000" cy="304800"/>
          </a:xfrm>
          <a:prstGeom prst="mathMinus">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qual 7"/>
          <p:cNvSpPr/>
          <p:nvPr/>
        </p:nvSpPr>
        <p:spPr>
          <a:xfrm>
            <a:off x="7369764" y="5524500"/>
            <a:ext cx="1524000" cy="533400"/>
          </a:xfrm>
          <a:prstGeom prst="mathEqual">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ooter Placeholder 8"/>
          <p:cNvSpPr>
            <a:spLocks noGrp="1"/>
          </p:cNvSpPr>
          <p:nvPr>
            <p:ph type="ftr" sz="quarter" idx="11"/>
          </p:nvPr>
        </p:nvSpPr>
        <p:spPr>
          <a:xfrm>
            <a:off x="7314149" y="6450295"/>
            <a:ext cx="1936315" cy="365125"/>
          </a:xfrm>
        </p:spPr>
        <p:txBody>
          <a:bodyPr/>
          <a:lstStyle/>
          <a:p>
            <a:r>
              <a:rPr lang="en-US" i="1" smtClean="0"/>
              <a:t>--Confidential--</a:t>
            </a:r>
            <a:endParaRPr lang="en-US" i="1"/>
          </a:p>
        </p:txBody>
      </p:sp>
    </p:spTree>
    <p:extLst>
      <p:ext uri="{BB962C8B-B14F-4D97-AF65-F5344CB8AC3E}">
        <p14:creationId xmlns:p14="http://schemas.microsoft.com/office/powerpoint/2010/main" val="31394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bg/>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1" animBg="1"/>
      <p:bldP spid="8"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544"/>
            <a:ext cx="10782300" cy="1325563"/>
          </a:xfrm>
        </p:spPr>
        <p:txBody>
          <a:bodyPr>
            <a:normAutofit/>
          </a:bodyPr>
          <a:lstStyle/>
          <a:p>
            <a:r>
              <a:rPr lang="en-US" sz="4000" smtClean="0"/>
              <a:t>Artemis </a:t>
            </a:r>
            <a:r>
              <a:rPr lang="en-US" sz="4000"/>
              <a:t>Unique “LightHunter” Technology </a:t>
            </a:r>
            <a:r>
              <a:rPr lang="en-US" sz="4000" smtClean="0"/>
              <a:t>Solution</a:t>
            </a:r>
            <a:endParaRPr lang="en-US" sz="4000"/>
          </a:p>
        </p:txBody>
      </p:sp>
      <p:sp>
        <p:nvSpPr>
          <p:cNvPr id="3" name="Content Placeholder 2"/>
          <p:cNvSpPr>
            <a:spLocks noGrp="1"/>
          </p:cNvSpPr>
          <p:nvPr>
            <p:ph idx="1"/>
          </p:nvPr>
        </p:nvSpPr>
        <p:spPr>
          <a:xfrm>
            <a:off x="1217111" y="2060532"/>
            <a:ext cx="10068838" cy="4363148"/>
          </a:xfrm>
        </p:spPr>
        <p:txBody>
          <a:bodyPr>
            <a:normAutofit/>
          </a:bodyPr>
          <a:lstStyle/>
          <a:p>
            <a:r>
              <a:rPr lang="en-US" smtClean="0"/>
              <a:t>Artemis Pulse Differential Spectroscopy (PDS)</a:t>
            </a:r>
          </a:p>
          <a:p>
            <a:endParaRPr lang="en-US" smtClean="0"/>
          </a:p>
          <a:p>
            <a:pPr lvl="1"/>
            <a:r>
              <a:rPr lang="en-US" b="1" smtClean="0"/>
              <a:t>The Artemis Patented approach is what allows the Artemis Device to sample blood glucose and ignore skin</a:t>
            </a:r>
          </a:p>
          <a:p>
            <a:pPr lvl="1"/>
            <a:endParaRPr lang="en-US" b="1" smtClean="0"/>
          </a:p>
          <a:p>
            <a:pPr lvl="1"/>
            <a:r>
              <a:rPr lang="en-US" smtClean="0"/>
              <a:t>This technique sets Artemis apart from ALL other non-invasive and CGM technologies</a:t>
            </a:r>
          </a:p>
          <a:p>
            <a:pPr lvl="1"/>
            <a:endParaRPr lang="en-US" smtClean="0"/>
          </a:p>
          <a:p>
            <a:pPr lvl="1"/>
            <a:r>
              <a:rPr lang="en-US" smtClean="0"/>
              <a:t>It allows the Artemis Device to be a </a:t>
            </a:r>
            <a:r>
              <a:rPr lang="en-US" b="1" i="1"/>
              <a:t>t</a:t>
            </a:r>
            <a:r>
              <a:rPr lang="en-US" b="1" i="1" smtClean="0"/>
              <a:t>rue</a:t>
            </a:r>
            <a:r>
              <a:rPr lang="en-US" i="1" smtClean="0"/>
              <a:t> </a:t>
            </a:r>
            <a:r>
              <a:rPr lang="en-US" smtClean="0"/>
              <a:t>blood glucose meter</a:t>
            </a:r>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27562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Opportunity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2025, 50% of Americans will be diabetic or pre-diabetic</a:t>
            </a:r>
          </a:p>
          <a:p>
            <a:pPr algn="just"/>
            <a:r>
              <a:rPr lang="en-US" dirty="0" smtClean="0"/>
              <a:t>Other countries are tracking closely behind</a:t>
            </a:r>
          </a:p>
          <a:p>
            <a:pPr algn="just"/>
            <a:r>
              <a:rPr lang="en-US" dirty="0" smtClean="0"/>
              <a:t>At the root of the physiologic issue:   modern behavior is incompatible with human physiology</a:t>
            </a:r>
          </a:p>
          <a:p>
            <a:pPr lvl="1" algn="just"/>
            <a:r>
              <a:rPr lang="en-US" dirty="0" smtClean="0"/>
              <a:t>We’re not exercising enough</a:t>
            </a:r>
          </a:p>
          <a:p>
            <a:pPr lvl="1" algn="just"/>
            <a:r>
              <a:rPr lang="en-US" dirty="0" smtClean="0"/>
              <a:t>We’re too good at getting calories or the wrong kinds thereof</a:t>
            </a:r>
          </a:p>
          <a:p>
            <a:pPr lvl="1" algn="just"/>
            <a:r>
              <a:rPr lang="en-US" dirty="0" smtClean="0"/>
              <a:t>Result:  insulin resistance (aka diabetes)</a:t>
            </a:r>
          </a:p>
          <a:p>
            <a:pPr algn="just"/>
            <a:r>
              <a:rPr lang="en-US" dirty="0" smtClean="0"/>
              <a:t>How to address this issue:  understanding the problem by understanding the blood sugar levels – </a:t>
            </a:r>
            <a:r>
              <a:rPr lang="en-US" u="sng" dirty="0" smtClean="0"/>
              <a:t>in each person</a:t>
            </a:r>
            <a:r>
              <a:rPr lang="en-US" dirty="0" smtClean="0"/>
              <a:t>, accurately enough so that a response can be mustered in real or near-real time</a:t>
            </a:r>
          </a:p>
          <a:p>
            <a:pPr algn="just"/>
            <a:r>
              <a:rPr lang="en-US" dirty="0" smtClean="0"/>
              <a:t>The major problem:  blood sugar testing compliance;  </a:t>
            </a:r>
            <a:r>
              <a:rPr lang="en-US" u="sng" dirty="0" smtClean="0"/>
              <a:t>no one likes to prick their finger multiple times per day</a:t>
            </a:r>
            <a:r>
              <a:rPr lang="en-US" dirty="0" smtClean="0"/>
              <a:t>;  so they don’t, and we end up with this epidemic and all of the co-morbidities (heart disease, kidney failure, neuropathy, loss of vision, loss of limbs, </a:t>
            </a:r>
            <a:r>
              <a:rPr lang="en-US" dirty="0" err="1" smtClean="0"/>
              <a:t>etc</a:t>
            </a:r>
            <a:r>
              <a:rPr lang="en-US" dirty="0" smtClean="0"/>
              <a:t>)</a:t>
            </a:r>
          </a:p>
          <a:p>
            <a:pPr algn="just"/>
            <a:r>
              <a:rPr lang="en-US" dirty="0" smtClean="0"/>
              <a:t>Artemis Biomedical </a:t>
            </a:r>
            <a:r>
              <a:rPr lang="en-US" dirty="0" err="1" smtClean="0"/>
              <a:t>Inc</a:t>
            </a:r>
            <a:r>
              <a:rPr lang="en-US" dirty="0" smtClean="0"/>
              <a:t>:  this is our life’s work;  we have spent decades understanding the physics of measuring the levels of glucose and other compounds in the blood and other tissues non-invasively;  thanks to some key technical developments and inventions, we believe that we have the holy grail of blood sugar testing compliance in our sights</a:t>
            </a:r>
            <a:endParaRPr lang="en-US" dirty="0"/>
          </a:p>
        </p:txBody>
      </p:sp>
      <p:sp>
        <p:nvSpPr>
          <p:cNvPr id="5" name="Footer Placeholder 4"/>
          <p:cNvSpPr>
            <a:spLocks noGrp="1"/>
          </p:cNvSpPr>
          <p:nvPr>
            <p:ph type="ftr" sz="quarter" idx="11"/>
          </p:nvPr>
        </p:nvSpPr>
        <p:spPr/>
        <p:txBody>
          <a:bodyPr/>
          <a:lstStyle/>
          <a:p>
            <a:r>
              <a:rPr lang="en-US" dirty="0" smtClean="0"/>
              <a:t>--Confidential--</a:t>
            </a:r>
            <a:endParaRPr lang="en-US" dirty="0"/>
          </a:p>
        </p:txBody>
      </p:sp>
    </p:spTree>
    <p:extLst>
      <p:ext uri="{BB962C8B-B14F-4D97-AF65-F5344CB8AC3E}">
        <p14:creationId xmlns:p14="http://schemas.microsoft.com/office/powerpoint/2010/main" val="3341279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760"/>
            <a:ext cx="10972800" cy="1325880"/>
          </a:xfrm>
        </p:spPr>
        <p:txBody>
          <a:bodyPr>
            <a:normAutofit/>
          </a:bodyPr>
          <a:lstStyle/>
          <a:p>
            <a:r>
              <a:rPr lang="en-US" sz="4000" smtClean="0"/>
              <a:t>Will It Work?</a:t>
            </a:r>
            <a:endParaRPr lang="en-US" sz="4000"/>
          </a:p>
        </p:txBody>
      </p:sp>
      <p:sp>
        <p:nvSpPr>
          <p:cNvPr id="3" name="Content Placeholder 2"/>
          <p:cNvSpPr>
            <a:spLocks noGrp="1"/>
          </p:cNvSpPr>
          <p:nvPr>
            <p:ph idx="1"/>
          </p:nvPr>
        </p:nvSpPr>
        <p:spPr>
          <a:xfrm>
            <a:off x="612648" y="1878904"/>
            <a:ext cx="10515600" cy="3999482"/>
          </a:xfrm>
        </p:spPr>
        <p:txBody>
          <a:bodyPr>
            <a:normAutofit/>
          </a:bodyPr>
          <a:lstStyle/>
          <a:p>
            <a:r>
              <a:rPr lang="en-US" smtClean="0"/>
              <a:t>We are confident.  In </a:t>
            </a:r>
            <a:r>
              <a:rPr lang="en-US"/>
              <a:t>2007, Kanazawa University built an </a:t>
            </a:r>
            <a:r>
              <a:rPr lang="en-US" smtClean="0"/>
              <a:t>experimental, </a:t>
            </a:r>
            <a:r>
              <a:rPr lang="en-US"/>
              <a:t>laboratory </a:t>
            </a:r>
            <a:r>
              <a:rPr lang="en-US" smtClean="0"/>
              <a:t>sized, </a:t>
            </a:r>
            <a:r>
              <a:rPr lang="en-US"/>
              <a:t>Pulse Differential Spectroscopy (PDS) system which was shown to accurately resolve PDS </a:t>
            </a:r>
            <a:r>
              <a:rPr lang="en-US" smtClean="0"/>
              <a:t>measurements</a:t>
            </a:r>
          </a:p>
          <a:p>
            <a:pPr lvl="1"/>
            <a:r>
              <a:rPr lang="en-US"/>
              <a:t>Glucose results were within the FDA statistical accuracy </a:t>
            </a:r>
            <a:r>
              <a:rPr lang="en-US" smtClean="0"/>
              <a:t>requirements</a:t>
            </a:r>
          </a:p>
          <a:p>
            <a:pPr lvl="1"/>
            <a:r>
              <a:rPr lang="en-US" smtClean="0"/>
              <a:t>The </a:t>
            </a:r>
            <a:r>
              <a:rPr lang="en-US"/>
              <a:t>system was not commercially viable due to the required liquid nitrogen cooling for the ultra-low noise </a:t>
            </a:r>
            <a:r>
              <a:rPr lang="en-US" smtClean="0"/>
              <a:t>detector</a:t>
            </a:r>
          </a:p>
          <a:p>
            <a:pPr lvl="1"/>
            <a:r>
              <a:rPr lang="en-US" smtClean="0"/>
              <a:t>It was quite a different configuration because they were trying to address signal-to-noise ratio issues by thermodynamically reducing noise;  but it DOES validate where we are headed with this PDS solution</a:t>
            </a:r>
            <a:endParaRPr lang="en-US"/>
          </a:p>
        </p:txBody>
      </p:sp>
      <p:sp>
        <p:nvSpPr>
          <p:cNvPr id="4" name="Footer Placeholder 3"/>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6426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Founding Team</a:t>
            </a:r>
            <a:endParaRPr lang="en-US"/>
          </a:p>
        </p:txBody>
      </p:sp>
      <p:sp>
        <p:nvSpPr>
          <p:cNvPr id="3" name="Content Placeholder 2"/>
          <p:cNvSpPr>
            <a:spLocks noGrp="1"/>
          </p:cNvSpPr>
          <p:nvPr>
            <p:ph idx="1"/>
          </p:nvPr>
        </p:nvSpPr>
        <p:spPr/>
        <p:txBody>
          <a:bodyPr>
            <a:normAutofit fontScale="92500"/>
          </a:bodyPr>
          <a:lstStyle/>
          <a:p>
            <a:pPr algn="just"/>
            <a:r>
              <a:rPr lang="en-US" smtClean="0"/>
              <a:t>Jeremy Grata, Founder and CEO</a:t>
            </a:r>
          </a:p>
          <a:p>
            <a:pPr lvl="1" algn="just"/>
            <a:r>
              <a:rPr lang="en-US" smtClean="0"/>
              <a:t>30 years of experience in optical physics, applied materials, integrated systems, miniaturization, manufacturing</a:t>
            </a:r>
          </a:p>
          <a:p>
            <a:pPr lvl="1" algn="just"/>
            <a:r>
              <a:rPr lang="en-US" smtClean="0"/>
              <a:t>Decades of leading multimillion dollar teams to address glucometry challenges</a:t>
            </a:r>
          </a:p>
          <a:p>
            <a:pPr lvl="1" algn="just"/>
            <a:r>
              <a:rPr lang="en-US" smtClean="0"/>
              <a:t>Co-inventor of the core Artemis technology</a:t>
            </a:r>
          </a:p>
          <a:p>
            <a:pPr marL="457200" lvl="1" indent="0" algn="just">
              <a:buNone/>
            </a:pPr>
            <a:endParaRPr lang="en-US" smtClean="0"/>
          </a:p>
          <a:p>
            <a:pPr algn="just"/>
            <a:r>
              <a:rPr lang="en-US" smtClean="0"/>
              <a:t>Mike Pitsakis, Founder and CTO</a:t>
            </a:r>
          </a:p>
          <a:p>
            <a:pPr lvl="1" algn="just"/>
            <a:r>
              <a:rPr lang="en-US" smtClean="0"/>
              <a:t>35+ years of experience in digital and analog electronics supporting optical systems</a:t>
            </a:r>
          </a:p>
          <a:p>
            <a:pPr lvl="1" algn="just"/>
            <a:r>
              <a:rPr lang="en-US" smtClean="0"/>
              <a:t>Decades of developing ISO, FDA/GMP compliant regulatory technology development environments</a:t>
            </a:r>
          </a:p>
          <a:p>
            <a:pPr lvl="1" algn="just"/>
            <a:r>
              <a:rPr lang="en-US" smtClean="0"/>
              <a:t>Co-inventor of the core Artemis technology</a:t>
            </a:r>
            <a:endParaRPr lang="en-US"/>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280623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Advisors</a:t>
            </a:r>
            <a:endParaRPr lang="en-US"/>
          </a:p>
        </p:txBody>
      </p:sp>
      <p:sp>
        <p:nvSpPr>
          <p:cNvPr id="3" name="Content Placeholder 2"/>
          <p:cNvSpPr>
            <a:spLocks noGrp="1"/>
          </p:cNvSpPr>
          <p:nvPr>
            <p:ph idx="1"/>
          </p:nvPr>
        </p:nvSpPr>
        <p:spPr>
          <a:xfrm>
            <a:off x="838200" y="1825624"/>
            <a:ext cx="10515600" cy="4462441"/>
          </a:xfrm>
        </p:spPr>
        <p:txBody>
          <a:bodyPr>
            <a:normAutofit fontScale="62500" lnSpcReduction="20000"/>
          </a:bodyPr>
          <a:lstStyle/>
          <a:p>
            <a:pPr algn="just"/>
            <a:r>
              <a:rPr lang="en-US" dirty="0" smtClean="0"/>
              <a:t>Ralf </a:t>
            </a:r>
            <a:r>
              <a:rPr lang="en-US" dirty="0" err="1" smtClean="0"/>
              <a:t>Marbach</a:t>
            </a:r>
            <a:r>
              <a:rPr lang="en-US" dirty="0" smtClean="0"/>
              <a:t>, PhD, MBA</a:t>
            </a:r>
          </a:p>
          <a:p>
            <a:pPr lvl="1" algn="just"/>
            <a:r>
              <a:rPr lang="en-US" dirty="0" smtClean="0"/>
              <a:t>One of the original key experts in glucose spectrometry</a:t>
            </a:r>
          </a:p>
          <a:p>
            <a:pPr lvl="1" algn="just"/>
            <a:r>
              <a:rPr lang="en-US" dirty="0" smtClean="0"/>
              <a:t>CTO and Founder of a spectroscopy venture in parallel space for 15+ years</a:t>
            </a:r>
          </a:p>
          <a:p>
            <a:pPr algn="just"/>
            <a:r>
              <a:rPr lang="en-US" dirty="0" err="1" smtClean="0"/>
              <a:t>Yujie</a:t>
            </a:r>
            <a:r>
              <a:rPr lang="en-US" dirty="0" smtClean="0"/>
              <a:t> Ding, PhD</a:t>
            </a:r>
          </a:p>
          <a:p>
            <a:pPr lvl="1" algn="just"/>
            <a:r>
              <a:rPr lang="en-US" dirty="0" smtClean="0"/>
              <a:t>Johns Hopkins Ph.D. specializing in optoelectronics / laser diodes / quantum electronics;  will join Artemis team as FTE</a:t>
            </a:r>
          </a:p>
          <a:p>
            <a:pPr lvl="1" algn="just"/>
            <a:r>
              <a:rPr lang="en-US" dirty="0" smtClean="0"/>
              <a:t>Expert in miniaturization and tunable light sources</a:t>
            </a:r>
          </a:p>
          <a:p>
            <a:pPr algn="just"/>
            <a:r>
              <a:rPr lang="en-US" dirty="0" smtClean="0"/>
              <a:t>Herb </a:t>
            </a:r>
            <a:r>
              <a:rPr lang="en-US" dirty="0" err="1" smtClean="0"/>
              <a:t>Klei</a:t>
            </a:r>
            <a:r>
              <a:rPr lang="en-US" dirty="0" smtClean="0"/>
              <a:t>, PhD, MBA</a:t>
            </a:r>
          </a:p>
          <a:p>
            <a:pPr lvl="1" algn="just"/>
            <a:r>
              <a:rPr lang="en-US" dirty="0"/>
              <a:t>As the Structural Biology project team leader in Drug Discovery at Bristol-Myers Squibb, brought three drugs to market, </a:t>
            </a:r>
            <a:r>
              <a:rPr lang="en-US" dirty="0" err="1"/>
              <a:t>atazanavir</a:t>
            </a:r>
            <a:r>
              <a:rPr lang="en-US" dirty="0"/>
              <a:t>, </a:t>
            </a:r>
            <a:r>
              <a:rPr lang="en-US" dirty="0" err="1"/>
              <a:t>dasatinib</a:t>
            </a:r>
            <a:r>
              <a:rPr lang="en-US" dirty="0"/>
              <a:t>, and </a:t>
            </a:r>
            <a:r>
              <a:rPr lang="en-US" dirty="0" err="1"/>
              <a:t>saxagliptin</a:t>
            </a:r>
            <a:r>
              <a:rPr lang="en-US" dirty="0"/>
              <a:t>. </a:t>
            </a:r>
          </a:p>
          <a:p>
            <a:pPr lvl="1" algn="just"/>
            <a:r>
              <a:rPr lang="en-US" dirty="0"/>
              <a:t>Parent of a Type 1 diabetic child, committed to addressing the needs of the diabetic community.</a:t>
            </a:r>
          </a:p>
          <a:p>
            <a:pPr algn="just"/>
            <a:r>
              <a:rPr lang="en-US" dirty="0" smtClean="0"/>
              <a:t>William </a:t>
            </a:r>
            <a:r>
              <a:rPr lang="en-US" dirty="0" err="1" smtClean="0"/>
              <a:t>McPheat</a:t>
            </a:r>
            <a:r>
              <a:rPr lang="en-US" dirty="0" smtClean="0"/>
              <a:t>, PhD, MBA</a:t>
            </a:r>
          </a:p>
          <a:p>
            <a:pPr lvl="1" algn="just"/>
            <a:r>
              <a:rPr lang="en-US" dirty="0"/>
              <a:t>25 years experience at AstraZeneca, UK &amp; Sweden, as Principal Scientist, Drug Discovery Project Leader and Team Leader. Experienced in cardiovascular diseases &amp; diabetes. Current state-funded role as Life Science Business Mentor for therapeutic, diagnostic and healthcare device startup companies across Virginia</a:t>
            </a:r>
          </a:p>
          <a:p>
            <a:pPr lvl="1" algn="just"/>
            <a:r>
              <a:rPr lang="en-US" dirty="0"/>
              <a:t>Broadly experienced in preclinical and clinical development and commercialization of healthcare and life science products.</a:t>
            </a:r>
          </a:p>
          <a:p>
            <a:pPr algn="just"/>
            <a:r>
              <a:rPr lang="en-US" dirty="0" smtClean="0"/>
              <a:t>David </a:t>
            </a:r>
            <a:r>
              <a:rPr lang="en-US" dirty="0" err="1" smtClean="0"/>
              <a:t>Lundmark</a:t>
            </a:r>
            <a:r>
              <a:rPr lang="en-US" dirty="0" smtClean="0"/>
              <a:t>, Tim Harris, Chip Lion</a:t>
            </a:r>
          </a:p>
          <a:p>
            <a:pPr lvl="1" algn="just"/>
            <a:r>
              <a:rPr lang="en-US" dirty="0" smtClean="0"/>
              <a:t>Morrison </a:t>
            </a:r>
            <a:r>
              <a:rPr lang="en-US" dirty="0" smtClean="0"/>
              <a:t>&amp; </a:t>
            </a:r>
            <a:r>
              <a:rPr lang="en-US" dirty="0" err="1" smtClean="0"/>
              <a:t>Foerster</a:t>
            </a:r>
            <a:r>
              <a:rPr lang="en-US" dirty="0" smtClean="0"/>
              <a:t> LLP, Palo Alto, CA</a:t>
            </a:r>
          </a:p>
          <a:p>
            <a:pPr lvl="1"/>
            <a:endParaRPr lang="en-US" dirty="0" smtClean="0"/>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25251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594"/>
            <a:ext cx="10515600" cy="874952"/>
          </a:xfrm>
        </p:spPr>
        <p:txBody>
          <a:bodyPr/>
          <a:lstStyle/>
          <a:p>
            <a:r>
              <a:rPr lang="en-US" dirty="0" smtClean="0"/>
              <a:t>Solution</a:t>
            </a:r>
            <a:endParaRPr lang="en-US" dirty="0"/>
          </a:p>
        </p:txBody>
      </p:sp>
      <p:sp>
        <p:nvSpPr>
          <p:cNvPr id="3" name="Content Placeholder 2"/>
          <p:cNvSpPr>
            <a:spLocks noGrp="1"/>
          </p:cNvSpPr>
          <p:nvPr>
            <p:ph idx="1"/>
          </p:nvPr>
        </p:nvSpPr>
        <p:spPr>
          <a:xfrm>
            <a:off x="838200" y="1825625"/>
            <a:ext cx="10160000" cy="4606490"/>
          </a:xfrm>
        </p:spPr>
        <p:txBody>
          <a:bodyPr>
            <a:normAutofit fontScale="62500" lnSpcReduction="20000"/>
          </a:bodyPr>
          <a:lstStyle/>
          <a:p>
            <a:pPr algn="just"/>
            <a:r>
              <a:rPr lang="en-US" dirty="0" smtClean="0"/>
              <a:t>With a great deal of R&amp;D in the rear view mirror, and the advancement of several key new technologies and components, we believe that we are onto the holy grail solution for blood </a:t>
            </a:r>
            <a:r>
              <a:rPr lang="en-US" dirty="0" err="1" smtClean="0"/>
              <a:t>glucometry</a:t>
            </a:r>
            <a:r>
              <a:rPr lang="en-US" dirty="0" smtClean="0"/>
              <a:t>:  a small hand-held configuration that reads blood glucose through the skin without impact, finger prick, or instrumental transgression otherwise</a:t>
            </a:r>
          </a:p>
          <a:p>
            <a:pPr algn="just"/>
            <a:r>
              <a:rPr lang="en-US" dirty="0" smtClean="0"/>
              <a:t>We believe that we will be able to miniaturize our solution to not only be hand-held in geometry, but also to integrate with other common technologies, such as smartphones and smart-watches</a:t>
            </a:r>
          </a:p>
          <a:p>
            <a:pPr algn="just"/>
            <a:r>
              <a:rPr lang="en-US" dirty="0" smtClean="0"/>
              <a:t>The solution should be </a:t>
            </a:r>
            <a:r>
              <a:rPr lang="en-US" dirty="0" err="1" smtClean="0"/>
              <a:t>manufacturable</a:t>
            </a:r>
            <a:r>
              <a:rPr lang="en-US" dirty="0" smtClean="0"/>
              <a:t> in reasonably low volume to still meet operating margin targets – and also be priced below conventional finger-prick style </a:t>
            </a:r>
            <a:r>
              <a:rPr lang="en-US" dirty="0" err="1" smtClean="0"/>
              <a:t>glucometry</a:t>
            </a:r>
            <a:r>
              <a:rPr lang="en-US" dirty="0" smtClean="0"/>
              <a:t>, which will be incredibly disruptive to that embedded market</a:t>
            </a:r>
          </a:p>
          <a:p>
            <a:pPr algn="just"/>
            <a:r>
              <a:rPr lang="en-US" dirty="0" smtClean="0"/>
              <a:t>The solution will eliminate disposables such as test strips, finger-prick devices / lancets, guillotine lancets</a:t>
            </a:r>
          </a:p>
          <a:p>
            <a:pPr algn="just"/>
            <a:r>
              <a:rPr lang="en-US" dirty="0" smtClean="0"/>
              <a:t>Very importantly:  without the pain, anxiety, and annoyance of the conventional </a:t>
            </a:r>
            <a:r>
              <a:rPr lang="en-US" dirty="0" err="1" smtClean="0"/>
              <a:t>glucometry</a:t>
            </a:r>
            <a:r>
              <a:rPr lang="en-US" dirty="0" smtClean="0"/>
              <a:t>, 50% of the population will understand their glucose levels in a much deeper manner;  pre-diabetic and diabetic patients also will learn significantly more about what behaviors and food intake will impact their glucose levels, how, and with what kind of timing – very clinically relevant</a:t>
            </a:r>
          </a:p>
          <a:p>
            <a:pPr algn="just"/>
            <a:r>
              <a:rPr lang="en-US" dirty="0" smtClean="0"/>
              <a:t>Everyone knows someone who needs this</a:t>
            </a:r>
          </a:p>
          <a:p>
            <a:pPr algn="just"/>
            <a:r>
              <a:rPr lang="en-US" dirty="0" smtClean="0"/>
              <a:t>Diabetes generally is well-reimbursed in the US and other healthcare systems;  economics should be very easy for the insurers</a:t>
            </a:r>
            <a:endParaRPr lang="en-US" dirty="0"/>
          </a:p>
        </p:txBody>
      </p:sp>
      <p:pic>
        <p:nvPicPr>
          <p:cNvPr id="4" name="Picture 3"/>
          <p:cNvPicPr>
            <a:picLocks noChangeAspect="1"/>
          </p:cNvPicPr>
          <p:nvPr/>
        </p:nvPicPr>
        <p:blipFill>
          <a:blip r:embed="rId2"/>
          <a:srcRect t="5424" r="4665" b="5151"/>
          <a:stretch>
            <a:fillRect/>
          </a:stretch>
        </p:blipFill>
        <p:spPr>
          <a:xfrm>
            <a:off x="10722278" y="1"/>
            <a:ext cx="1469721" cy="1764964"/>
          </a:xfrm>
          <a:prstGeom prst="rect">
            <a:avLst/>
          </a:prstGeom>
        </p:spPr>
      </p:pic>
      <p:sp>
        <p:nvSpPr>
          <p:cNvPr id="6" name="Footer Placeholder 5"/>
          <p:cNvSpPr>
            <a:spLocks noGrp="1"/>
          </p:cNvSpPr>
          <p:nvPr>
            <p:ph type="ftr" sz="quarter" idx="11"/>
          </p:nvPr>
        </p:nvSpPr>
        <p:spPr/>
        <p:txBody>
          <a:bodyPr/>
          <a:lstStyle/>
          <a:p>
            <a:r>
              <a:rPr lang="en-US" smtClean="0"/>
              <a:t>--</a:t>
            </a:r>
            <a:r>
              <a:rPr lang="en-US" i="1" smtClean="0"/>
              <a:t>Confidential-</a:t>
            </a:r>
            <a:r>
              <a:rPr lang="en-US" smtClean="0"/>
              <a:t>-</a:t>
            </a:r>
            <a:endParaRPr lang="en-US"/>
          </a:p>
        </p:txBody>
      </p:sp>
      <p:sp>
        <p:nvSpPr>
          <p:cNvPr id="5" name="TextBox 4"/>
          <p:cNvSpPr txBox="1"/>
          <p:nvPr/>
        </p:nvSpPr>
        <p:spPr>
          <a:xfrm>
            <a:off x="10960101" y="1764965"/>
            <a:ext cx="1231898" cy="400110"/>
          </a:xfrm>
          <a:prstGeom prst="rect">
            <a:avLst/>
          </a:prstGeom>
          <a:noFill/>
        </p:spPr>
        <p:txBody>
          <a:bodyPr wrap="square" rtlCol="0">
            <a:spAutoFit/>
          </a:bodyPr>
          <a:lstStyle/>
          <a:p>
            <a:pPr algn="ctr"/>
            <a:r>
              <a:rPr lang="en-US" sz="1000" dirty="0" smtClean="0"/>
              <a:t>Artists Rendition: Artemis Device</a:t>
            </a:r>
            <a:endParaRPr lang="en-US" sz="1000" dirty="0"/>
          </a:p>
        </p:txBody>
      </p:sp>
    </p:spTree>
    <p:extLst>
      <p:ext uri="{BB962C8B-B14F-4D97-AF65-F5344CB8AC3E}">
        <p14:creationId xmlns:p14="http://schemas.microsoft.com/office/powerpoint/2010/main" val="424884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Progress</a:t>
            </a:r>
            <a:endParaRPr lang="en-US" dirty="0"/>
          </a:p>
        </p:txBody>
      </p:sp>
      <p:sp>
        <p:nvSpPr>
          <p:cNvPr id="3" name="Content Placeholder 2"/>
          <p:cNvSpPr>
            <a:spLocks noGrp="1"/>
          </p:cNvSpPr>
          <p:nvPr>
            <p:ph idx="1"/>
          </p:nvPr>
        </p:nvSpPr>
        <p:spPr>
          <a:xfrm>
            <a:off x="838200" y="1825625"/>
            <a:ext cx="10722280" cy="4351338"/>
          </a:xfrm>
        </p:spPr>
        <p:txBody>
          <a:bodyPr>
            <a:normAutofit/>
          </a:bodyPr>
          <a:lstStyle/>
          <a:p>
            <a:r>
              <a:rPr lang="en-US" dirty="0" smtClean="0"/>
              <a:t>Founding, incorporation (Del C </a:t>
            </a:r>
            <a:r>
              <a:rPr lang="en-US" dirty="0" err="1" smtClean="0"/>
              <a:t>corp</a:t>
            </a:r>
            <a:r>
              <a:rPr lang="en-US" dirty="0" smtClean="0"/>
              <a:t>), clean cap table	[Complete]</a:t>
            </a:r>
          </a:p>
          <a:p>
            <a:r>
              <a:rPr lang="en-US" dirty="0" smtClean="0"/>
              <a:t>Prototype system design					[Complete]</a:t>
            </a:r>
          </a:p>
          <a:p>
            <a:r>
              <a:rPr lang="en-US" dirty="0" smtClean="0"/>
              <a:t>System/method/configuration IP				[In Progress]</a:t>
            </a:r>
          </a:p>
          <a:p>
            <a:r>
              <a:rPr lang="en-US" dirty="0" smtClean="0"/>
              <a:t>Live blood data from prototype system (full IRB)</a:t>
            </a:r>
            <a:r>
              <a:rPr lang="en-US" dirty="0"/>
              <a:t>	</a:t>
            </a:r>
            <a:r>
              <a:rPr lang="en-US" dirty="0" smtClean="0"/>
              <a:t>	[Month 10]</a:t>
            </a:r>
          </a:p>
          <a:p>
            <a:r>
              <a:rPr lang="en-US" dirty="0" smtClean="0"/>
              <a:t>Handheld miniaturized functional system			[Month 22]</a:t>
            </a:r>
          </a:p>
          <a:p>
            <a:r>
              <a:rPr lang="en-US" dirty="0" smtClean="0"/>
              <a:t>Manufacturing-ready prototype / final design		[Month 31]</a:t>
            </a:r>
          </a:p>
          <a:p>
            <a:r>
              <a:rPr lang="en-US" dirty="0" smtClean="0"/>
              <a:t>CE-mark for sales in Europe					[</a:t>
            </a:r>
            <a:r>
              <a:rPr lang="en-US" dirty="0"/>
              <a:t>M</a:t>
            </a:r>
            <a:r>
              <a:rPr lang="en-US" dirty="0" smtClean="0"/>
              <a:t>onth 36]</a:t>
            </a:r>
          </a:p>
          <a:p>
            <a:r>
              <a:rPr lang="en-US" dirty="0" smtClean="0"/>
              <a:t>FDA approval for sales in US					[Month 60]</a:t>
            </a:r>
          </a:p>
          <a:p>
            <a:endParaRPr lang="en-US" dirty="0"/>
          </a:p>
        </p:txBody>
      </p:sp>
      <p:pic>
        <p:nvPicPr>
          <p:cNvPr id="4" name="Picture 4"/>
          <p:cNvPicPr>
            <a:picLocks noChangeAspect="1" noChangeArrowheads="1"/>
          </p:cNvPicPr>
          <p:nvPr/>
        </p:nvPicPr>
        <p:blipFill>
          <a:blip r:embed="rId2"/>
          <a:srcRect/>
          <a:stretch>
            <a:fillRect/>
          </a:stretch>
        </p:blipFill>
        <p:spPr>
          <a:xfrm>
            <a:off x="7804759" y="294998"/>
            <a:ext cx="1351767" cy="112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rcRect t="5424" r="4665" b="5151"/>
          <a:stretch>
            <a:fillRect/>
          </a:stretch>
        </p:blipFill>
        <p:spPr>
          <a:xfrm>
            <a:off x="10928960" y="100159"/>
            <a:ext cx="1263040" cy="1516764"/>
          </a:xfrm>
          <a:prstGeom prst="rect">
            <a:avLst/>
          </a:prstGeom>
        </p:spPr>
      </p:pic>
      <p:sp>
        <p:nvSpPr>
          <p:cNvPr id="6" name="Right Arrow 5"/>
          <p:cNvSpPr/>
          <p:nvPr/>
        </p:nvSpPr>
        <p:spPr>
          <a:xfrm>
            <a:off x="9595460" y="591841"/>
            <a:ext cx="990600" cy="533400"/>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a:t>
            </a:r>
            <a:r>
              <a:rPr lang="en-US" i="1" smtClean="0"/>
              <a:t>Confidential-</a:t>
            </a:r>
            <a:r>
              <a:rPr lang="en-US" smtClean="0"/>
              <a:t>-</a:t>
            </a:r>
            <a:endParaRPr lang="en-US"/>
          </a:p>
        </p:txBody>
      </p:sp>
      <p:sp>
        <p:nvSpPr>
          <p:cNvPr id="9" name="TextBox 8"/>
          <p:cNvSpPr txBox="1"/>
          <p:nvPr/>
        </p:nvSpPr>
        <p:spPr>
          <a:xfrm>
            <a:off x="10941660" y="1616923"/>
            <a:ext cx="1231898" cy="400110"/>
          </a:xfrm>
          <a:prstGeom prst="rect">
            <a:avLst/>
          </a:prstGeom>
          <a:noFill/>
        </p:spPr>
        <p:txBody>
          <a:bodyPr wrap="square" rtlCol="0">
            <a:spAutoFit/>
          </a:bodyPr>
          <a:lstStyle/>
          <a:p>
            <a:pPr algn="ctr"/>
            <a:r>
              <a:rPr lang="en-US" sz="1000" dirty="0" smtClean="0"/>
              <a:t>Artists Rendition: Artemis Device</a:t>
            </a:r>
            <a:endParaRPr lang="en-US" sz="1000" dirty="0"/>
          </a:p>
        </p:txBody>
      </p:sp>
      <p:sp>
        <p:nvSpPr>
          <p:cNvPr id="10" name="TextBox 9"/>
          <p:cNvSpPr txBox="1"/>
          <p:nvPr/>
        </p:nvSpPr>
        <p:spPr>
          <a:xfrm>
            <a:off x="7864693" y="1422084"/>
            <a:ext cx="1231898" cy="400110"/>
          </a:xfrm>
          <a:prstGeom prst="rect">
            <a:avLst/>
          </a:prstGeom>
          <a:noFill/>
        </p:spPr>
        <p:txBody>
          <a:bodyPr wrap="square" rtlCol="0">
            <a:spAutoFit/>
          </a:bodyPr>
          <a:lstStyle/>
          <a:p>
            <a:pPr algn="ctr"/>
            <a:r>
              <a:rPr lang="en-US" sz="1000" dirty="0" smtClean="0"/>
              <a:t>R&amp;D Prototype Size Device</a:t>
            </a:r>
            <a:endParaRPr lang="en-US" sz="1000" dirty="0"/>
          </a:p>
        </p:txBody>
      </p:sp>
    </p:spTree>
    <p:extLst>
      <p:ext uri="{BB962C8B-B14F-4D97-AF65-F5344CB8AC3E}">
        <p14:creationId xmlns:p14="http://schemas.microsoft.com/office/powerpoint/2010/main" val="425580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a:t>
            </a:r>
            <a:endParaRPr lang="en-US"/>
          </a:p>
        </p:txBody>
      </p:sp>
      <p:sp>
        <p:nvSpPr>
          <p:cNvPr id="3" name="Content Placeholder 2"/>
          <p:cNvSpPr>
            <a:spLocks noGrp="1"/>
          </p:cNvSpPr>
          <p:nvPr>
            <p:ph idx="1"/>
          </p:nvPr>
        </p:nvSpPr>
        <p:spPr/>
        <p:txBody>
          <a:bodyPr/>
          <a:lstStyle/>
          <a:p>
            <a:pPr algn="just"/>
            <a:r>
              <a:rPr lang="en-US" dirty="0" smtClean="0"/>
              <a:t>Straight forward Delaware C-</a:t>
            </a:r>
            <a:r>
              <a:rPr lang="en-US" dirty="0" err="1" smtClean="0"/>
              <a:t>corp</a:t>
            </a:r>
            <a:endParaRPr lang="en-US" dirty="0" smtClean="0"/>
          </a:p>
          <a:p>
            <a:pPr algn="just"/>
            <a:r>
              <a:rPr lang="en-US" dirty="0" smtClean="0"/>
              <a:t>Incorporated Oct 2021</a:t>
            </a:r>
          </a:p>
          <a:p>
            <a:pPr algn="just"/>
            <a:r>
              <a:rPr lang="en-US" dirty="0" smtClean="0"/>
              <a:t>Cap table is clean</a:t>
            </a:r>
          </a:p>
          <a:p>
            <a:pPr algn="just"/>
            <a:r>
              <a:rPr lang="en-US" dirty="0" smtClean="0"/>
              <a:t>We are in the process of initial meetings to gather starter capital</a:t>
            </a:r>
          </a:p>
          <a:p>
            <a:pPr algn="just"/>
            <a:r>
              <a:rPr lang="en-US" dirty="0" smtClean="0"/>
              <a:t>Plan is to stay very efficient, have significant progress at the time of A round, get the technology to market</a:t>
            </a:r>
          </a:p>
          <a:p>
            <a:pPr algn="just"/>
            <a:r>
              <a:rPr lang="en-US" dirty="0" smtClean="0"/>
              <a:t>With initial validation/confirmation of the technology, IP complete, and early team in place, we believe that we will be positioned to have interesting discussions with </a:t>
            </a:r>
            <a:r>
              <a:rPr lang="en-US" dirty="0" err="1" smtClean="0"/>
              <a:t>strategics</a:t>
            </a:r>
            <a:r>
              <a:rPr lang="en-US" dirty="0" smtClean="0"/>
              <a:t> given the size of the market</a:t>
            </a:r>
            <a:endParaRPr lang="en-US" dirty="0"/>
          </a:p>
        </p:txBody>
      </p:sp>
      <p:sp>
        <p:nvSpPr>
          <p:cNvPr id="5" name="Footer Placeholder 4"/>
          <p:cNvSpPr>
            <a:spLocks noGrp="1"/>
          </p:cNvSpPr>
          <p:nvPr>
            <p:ph type="ftr" sz="quarter" idx="11"/>
          </p:nvPr>
        </p:nvSpPr>
        <p:spPr/>
        <p:txBody>
          <a:bodyPr/>
          <a:lstStyle/>
          <a:p>
            <a:r>
              <a:rPr lang="en-US" smtClean="0"/>
              <a:t>--</a:t>
            </a:r>
            <a:r>
              <a:rPr lang="en-US" i="1" smtClean="0"/>
              <a:t>Confidential-</a:t>
            </a:r>
            <a:r>
              <a:rPr lang="en-US" smtClean="0"/>
              <a:t>-</a:t>
            </a:r>
            <a:endParaRPr lang="en-US"/>
          </a:p>
        </p:txBody>
      </p:sp>
    </p:spTree>
    <p:extLst>
      <p:ext uri="{BB962C8B-B14F-4D97-AF65-F5344CB8AC3E}">
        <p14:creationId xmlns:p14="http://schemas.microsoft.com/office/powerpoint/2010/main" val="397822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18770"/>
            <a:ext cx="9144000" cy="1111229"/>
          </a:xfrm>
        </p:spPr>
        <p:txBody>
          <a:bodyPr/>
          <a:lstStyle/>
          <a:p>
            <a:r>
              <a:rPr lang="en-US" smtClean="0"/>
              <a:t>Thank you</a:t>
            </a:r>
            <a:endParaRPr lang="en-US"/>
          </a:p>
        </p:txBody>
      </p:sp>
      <p:sp>
        <p:nvSpPr>
          <p:cNvPr id="3" name="Footer Placeholder 2"/>
          <p:cNvSpPr>
            <a:spLocks noGrp="1"/>
          </p:cNvSpPr>
          <p:nvPr>
            <p:ph type="ftr" sz="quarter" idx="11"/>
          </p:nvPr>
        </p:nvSpPr>
        <p:spPr/>
        <p:txBody>
          <a:bodyPr/>
          <a:lstStyle/>
          <a:p>
            <a:r>
              <a:rPr lang="en-US" smtClean="0"/>
              <a:t>--</a:t>
            </a:r>
            <a:r>
              <a:rPr lang="en-US" i="1" smtClean="0"/>
              <a:t>Confidential-</a:t>
            </a:r>
            <a:r>
              <a:rPr lang="en-US" smtClean="0"/>
              <a:t>-</a:t>
            </a:r>
          </a:p>
        </p:txBody>
      </p:sp>
    </p:spTree>
    <p:extLst>
      <p:ext uri="{BB962C8B-B14F-4D97-AF65-F5344CB8AC3E}">
        <p14:creationId xmlns:p14="http://schemas.microsoft.com/office/powerpoint/2010/main" val="3455453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3.7|9.1|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28822</TotalTime>
  <Words>2236</Words>
  <Application>Microsoft Office PowerPoint</Application>
  <PresentationFormat>Custom</PresentationFormat>
  <Paragraphs>308</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Artemis Biomedical, Inc.</vt:lpstr>
      <vt:lpstr>This slide deck - introductory</vt:lpstr>
      <vt:lpstr>Market Opportunity</vt:lpstr>
      <vt:lpstr>Founding Team</vt:lpstr>
      <vt:lpstr>Key Advisors</vt:lpstr>
      <vt:lpstr>Solution</vt:lpstr>
      <vt:lpstr>The Plan, Progress</vt:lpstr>
      <vt:lpstr>Capitalization</vt:lpstr>
      <vt:lpstr>Thank you</vt:lpstr>
      <vt:lpstr>Market Opportunity</vt:lpstr>
      <vt:lpstr>The Diabetic’s Dilemma</vt:lpstr>
      <vt:lpstr>The Diabetic’s Dilemma</vt:lpstr>
      <vt:lpstr>Diabetes Complications</vt:lpstr>
      <vt:lpstr>Our Solution</vt:lpstr>
      <vt:lpstr>Financial Model</vt:lpstr>
      <vt:lpstr>Business COGS/Pricing Modeling</vt:lpstr>
      <vt:lpstr>Competing Alternatives</vt:lpstr>
      <vt:lpstr>IP Plan</vt:lpstr>
      <vt:lpstr>Development Gantt (next slide)</vt:lpstr>
      <vt:lpstr>Gantt for Key Development</vt:lpstr>
      <vt:lpstr>Regulatory US</vt:lpstr>
      <vt:lpstr>Regulatory EU</vt:lpstr>
      <vt:lpstr>Regulatory Process FDA 510(k)</vt:lpstr>
      <vt:lpstr>Regulatory Process FDA PMA</vt:lpstr>
      <vt:lpstr>Regulatory Process Standards</vt:lpstr>
      <vt:lpstr>Artemis Technology</vt:lpstr>
      <vt:lpstr>Capillary Blood and Clutter</vt:lpstr>
      <vt:lpstr>Artemis Unique “LightHunter” Technology Solution</vt:lpstr>
      <vt:lpstr>Artemis Unique “LightHunter” Technology Solution</vt:lpstr>
      <vt:lpstr>Will It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Artemis Biomedical, Inc.</dc:title>
  <dc:creator>Jeremy Grata</dc:creator>
  <cp:lastModifiedBy>Jeremy Grata</cp:lastModifiedBy>
  <cp:revision>18</cp:revision>
  <cp:lastPrinted>1900-01-01T00:00:00Z</cp:lastPrinted>
  <dcterms:created xsi:type="dcterms:W3CDTF">1900-01-01T00:00:00Z</dcterms:created>
  <dcterms:modified xsi:type="dcterms:W3CDTF">2022-02-23T17:39:50Z</dcterms:modified>
</cp:coreProperties>
</file>